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4" r:id="rId9"/>
    <p:sldId id="263" r:id="rId10"/>
  </p:sldIdLst>
  <p:sldSz cx="18288000" cy="10287000"/>
  <p:notesSz cx="6858000" cy="9144000"/>
  <p:embeddedFontLst>
    <p:embeddedFont>
      <p:font typeface="Bebas Neue" panose="020B0606020202050201" pitchFamily="34" charset="77"/>
      <p:regular r:id="rId12"/>
    </p:embeddedFont>
    <p:embeddedFont>
      <p:font typeface="Bebas Neue Bold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4599" autoAdjust="0"/>
  </p:normalViewPr>
  <p:slideViewPr>
    <p:cSldViewPr>
      <p:cViewPr varScale="1">
        <p:scale>
          <a:sx n="70" d="100"/>
          <a:sy n="70" d="100"/>
        </p:scale>
        <p:origin x="11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132B0-1E3C-ED4F-9962-4A1CFDBA4BBC}" type="datetimeFigureOut">
              <a:rPr lang="en-IL" smtClean="0"/>
              <a:t>04/07/2025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81461-F847-274C-B2F2-240F5A5034E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82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1461-F847-274C-B2F2-240F5A5034E2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475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81461-F847-274C-B2F2-240F5A5034E2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51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ontver3-732475345418.me-west1.run.app/" TargetMode="External"/><Relationship Id="rId2" Type="http://schemas.openxmlformats.org/officeDocument/2006/relationships/hyperlink" Target="https://fronted-new-732475345418.me-west1.run.app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6400" y="1662112"/>
            <a:ext cx="8686800" cy="668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76"/>
              </a:lnSpc>
            </a:pPr>
            <a:r>
              <a:rPr lang="en-US" sz="8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GradeWise</a:t>
            </a:r>
          </a:p>
          <a:p>
            <a:pPr algn="ctr"/>
            <a:r>
              <a:rPr lang="en-US" sz="60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Projects evaluation platform</a:t>
            </a:r>
          </a:p>
          <a:p>
            <a:pPr algn="ctr">
              <a:lnSpc>
                <a:spcPts val="9476"/>
              </a:lnSpc>
            </a:pPr>
            <a:endParaRPr lang="en-US" sz="8000" b="1" dirty="0">
              <a:solidFill>
                <a:srgbClr val="3C515F"/>
              </a:solidFill>
              <a:latin typeface="+mj-lt"/>
              <a:ea typeface="Bebas Neue Bold"/>
              <a:cs typeface="Bebas Neue Bold"/>
              <a:sym typeface="Bebas Neue Bold"/>
            </a:endParaRPr>
          </a:p>
          <a:p>
            <a:pPr algn="ctr">
              <a:lnSpc>
                <a:spcPts val="9476"/>
              </a:lnSpc>
            </a:pPr>
            <a:endParaRPr lang="en-US" sz="7896" b="1" dirty="0">
              <a:solidFill>
                <a:srgbClr val="3C515F"/>
              </a:solidFill>
              <a:latin typeface="+mj-lt"/>
              <a:ea typeface="Bebas Neue Bold"/>
              <a:cs typeface="Bebas Neue Bold"/>
              <a:sym typeface="Bebas Neue Bold"/>
            </a:endParaRPr>
          </a:p>
          <a:p>
            <a:pPr algn="ctr">
              <a:lnSpc>
                <a:spcPts val="9476"/>
              </a:lnSpc>
            </a:pPr>
            <a:endParaRPr lang="en-US" sz="7896" b="1" dirty="0">
              <a:solidFill>
                <a:srgbClr val="3C515F"/>
              </a:solidFill>
              <a:latin typeface="+mj-lt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125200" y="7074644"/>
            <a:ext cx="523902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36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Ido Beit On</a:t>
            </a:r>
          </a:p>
          <a:p>
            <a:pPr algn="ctr">
              <a:lnSpc>
                <a:spcPts val="4031"/>
              </a:lnSpc>
            </a:pPr>
            <a:r>
              <a:rPr lang="en-US" sz="36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Ohad </a:t>
            </a:r>
            <a:r>
              <a:rPr lang="en-US" sz="3600" dirty="0" err="1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Avidar</a:t>
            </a:r>
            <a:endParaRPr lang="he-IL" sz="36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algn="ctr">
              <a:lnSpc>
                <a:spcPts val="4031"/>
              </a:lnSpc>
            </a:pPr>
            <a:r>
              <a:rPr lang="en-US" sz="3600" dirty="0">
                <a:solidFill>
                  <a:srgbClr val="3C515F"/>
                </a:solidFill>
                <a:ea typeface="Bebas Neue"/>
                <a:cs typeface="Bebas Neue"/>
                <a:sym typeface="Bebas Neue"/>
              </a:rPr>
              <a:t>Tamar Fuchs</a:t>
            </a:r>
          </a:p>
          <a:p>
            <a:pPr algn="ctr">
              <a:lnSpc>
                <a:spcPts val="4031"/>
              </a:lnSpc>
            </a:pPr>
            <a:endParaRPr lang="en-US" sz="36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10190" y="1372054"/>
            <a:ext cx="7733810" cy="7198732"/>
          </a:xfrm>
          <a:custGeom>
            <a:avLst/>
            <a:gdLst/>
            <a:ahLst/>
            <a:cxnLst/>
            <a:rect l="l" t="t" r="r" b="b"/>
            <a:pathLst>
              <a:path w="7733810" h="7198732">
                <a:moveTo>
                  <a:pt x="0" y="0"/>
                </a:moveTo>
                <a:lnTo>
                  <a:pt x="7733810" y="0"/>
                </a:lnTo>
                <a:lnTo>
                  <a:pt x="7733810" y="7198732"/>
                </a:lnTo>
                <a:lnTo>
                  <a:pt x="0" y="7198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1" b="-7431"/>
            </a:stretch>
          </a:blipFill>
        </p:spPr>
        <p:txBody>
          <a:bodyPr/>
          <a:lstStyle/>
          <a:p>
            <a:endParaRPr lang="en-IL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409700"/>
            <a:ext cx="15902995" cy="158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80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Introduction</a:t>
            </a:r>
          </a:p>
          <a:p>
            <a:pPr algn="l">
              <a:lnSpc>
                <a:spcPts val="4860"/>
              </a:lnSpc>
            </a:pPr>
            <a:r>
              <a:rPr lang="en-US" sz="60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What is GradeWise?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5400" y="3848100"/>
            <a:ext cx="15011400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GradeWise started last year, and we took on ourselves the mission of making it work.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A web-based application designed to evaluate end of year projects.</a:t>
            </a: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Supports two types of users: admin and judges.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5256" y="1257300"/>
            <a:ext cx="15797487" cy="95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80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Background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9055" y="2552700"/>
            <a:ext cx="16529890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Project management: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 Add and remove projects.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343852" lvl="1" algn="l">
              <a:lnSpc>
                <a:spcPts val="5471"/>
              </a:lnSpc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Project assigning: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 Assign Judges to Projects.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Grading system: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 Allows judges to grade projects. </a:t>
            </a: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5471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Final evaluation: 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Raw data without necessary analytics.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00" y="6972300"/>
            <a:ext cx="3016944" cy="2805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45256" y="1095375"/>
            <a:ext cx="15797487" cy="158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28"/>
              </a:lnSpc>
              <a:spcBef>
                <a:spcPct val="0"/>
              </a:spcBef>
            </a:pPr>
            <a:r>
              <a:rPr lang="en-US" sz="8000" b="1" u="none" strike="noStrike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Motivation</a:t>
            </a:r>
          </a:p>
          <a:p>
            <a:pPr marL="0" lvl="0" indent="0" algn="l">
              <a:lnSpc>
                <a:spcPts val="4860"/>
              </a:lnSpc>
              <a:spcBef>
                <a:spcPct val="0"/>
              </a:spcBef>
            </a:pPr>
            <a:r>
              <a:rPr lang="en-US" sz="6000" u="none" strike="noStrike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Why GradeWise?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4906" y="2142678"/>
            <a:ext cx="16157837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endParaRPr lang="en-US" sz="4800" dirty="0">
              <a:latin typeface="+mj-lt"/>
            </a:endParaRPr>
          </a:p>
          <a:p>
            <a:pPr algn="l">
              <a:lnSpc>
                <a:spcPts val="5184"/>
              </a:lnSpc>
            </a:pPr>
            <a:endParaRPr sz="4800" dirty="0">
              <a:latin typeface="+mj-lt"/>
            </a:endParaRP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Before GradeWise, the evaluation process was exhausting</a:t>
            </a:r>
            <a:r>
              <a:rPr lang="he-IL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.</a:t>
            </a: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51510" lvl="1" indent="-325755">
              <a:lnSpc>
                <a:spcPts val="518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Aviad, Dalit and Limor were using outdated methods</a:t>
            </a:r>
            <a:r>
              <a:rPr lang="en-US" sz="4800" dirty="0">
                <a:solidFill>
                  <a:srgbClr val="3B505F"/>
                </a:solidFill>
              </a:rPr>
              <a:t>.</a:t>
            </a:r>
          </a:p>
          <a:p>
            <a:pPr marL="651510" lvl="1" indent="-325755">
              <a:lnSpc>
                <a:spcPts val="518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Need for an efficient and friendly grading system.  </a:t>
            </a:r>
          </a:p>
          <a:p>
            <a:pPr marL="651510" lvl="1" indent="-325755" algn="l">
              <a:lnSpc>
                <a:spcPts val="5184"/>
              </a:lnSpc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3751" y="971882"/>
            <a:ext cx="15797487" cy="95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80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Technology Stack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2262" y="2213915"/>
            <a:ext cx="15797567" cy="1882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Frontend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Built with React, including static files, components. 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endParaRPr lang="he-IL" sz="4800" b="1" dirty="0">
              <a:solidFill>
                <a:srgbClr val="3C515F"/>
              </a:solidFill>
              <a:latin typeface="+mj-lt"/>
              <a:ea typeface="Bebas Neue Bold"/>
              <a:cs typeface="Bebas Neue Bold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Backend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An API server built with Node.js and Express.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MongoDB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Used to store all necessary data.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Docker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Each component is packaged </a:t>
            </a:r>
            <a:r>
              <a:rPr lang="en-US" sz="4800" dirty="0">
                <a:solidFill>
                  <a:srgbClr val="3B505F"/>
                </a:solidFill>
                <a:latin typeface="+mj-lt"/>
                <a:ea typeface="Bebas Neue"/>
                <a:cs typeface="Bebas Neue"/>
                <a:sym typeface="Bebas Neue"/>
              </a:rPr>
              <a:t>in its own</a:t>
            </a:r>
            <a:r>
              <a:rPr lang="he-IL" sz="4800" dirty="0">
                <a:solidFill>
                  <a:srgbClr val="3B505F"/>
                </a:solidFill>
                <a:latin typeface="+mj-lt"/>
                <a:ea typeface="Bebas Neue"/>
                <a:cs typeface="Bebas Neue"/>
                <a:sym typeface="Bebas Neue"/>
              </a:rPr>
              <a:t> </a:t>
            </a:r>
            <a:r>
              <a:rPr lang="en-US" sz="4800" dirty="0">
                <a:solidFill>
                  <a:srgbClr val="3B505F"/>
                </a:solidFill>
                <a:latin typeface="+mj-lt"/>
                <a:ea typeface="Bebas Neue"/>
                <a:cs typeface="Bebas Neue"/>
                <a:sym typeface="Bebas Neue"/>
              </a:rPr>
              <a:t>docker 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image. </a:t>
            </a:r>
            <a:endParaRPr lang="he-IL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Cloud: 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Google Cloud Platform, Google Compute Engine.</a:t>
            </a: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ECC542A-E4DA-406D-9213-C2410C928736}"/>
              </a:ext>
            </a:extLst>
          </p:cNvPr>
          <p:cNvSpPr/>
          <p:nvPr/>
        </p:nvSpPr>
        <p:spPr>
          <a:xfrm>
            <a:off x="15759666" y="1866900"/>
            <a:ext cx="2085964" cy="8742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L" sz="2800" b="1" dirty="0">
                <a:solidFill>
                  <a:srgbClr val="3B505F"/>
                </a:solidFill>
              </a:rPr>
              <a:t>End user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85CC0F-1ED5-E9F8-0CBD-04A01F4E1E75}"/>
              </a:ext>
            </a:extLst>
          </p:cNvPr>
          <p:cNvSpPr/>
          <p:nvPr/>
        </p:nvSpPr>
        <p:spPr>
          <a:xfrm>
            <a:off x="15769191" y="3487546"/>
            <a:ext cx="2085964" cy="8892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L" sz="2400" b="1" dirty="0">
                <a:solidFill>
                  <a:srgbClr val="3B505F"/>
                </a:solidFill>
              </a:rPr>
              <a:t>Client (Frontend)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173DDB-4EE2-A535-472A-507806D4BCEC}"/>
              </a:ext>
            </a:extLst>
          </p:cNvPr>
          <p:cNvSpPr/>
          <p:nvPr/>
        </p:nvSpPr>
        <p:spPr>
          <a:xfrm>
            <a:off x="15783206" y="5355213"/>
            <a:ext cx="2085962" cy="8797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L" sz="2400" b="1" dirty="0">
                <a:solidFill>
                  <a:srgbClr val="3B505F"/>
                </a:solidFill>
              </a:rPr>
              <a:t>Server (Backend)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B5F804-FE93-8197-C24E-B356CD862622}"/>
              </a:ext>
            </a:extLst>
          </p:cNvPr>
          <p:cNvSpPr/>
          <p:nvPr/>
        </p:nvSpPr>
        <p:spPr>
          <a:xfrm>
            <a:off x="15750142" y="7362927"/>
            <a:ext cx="2085962" cy="8797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L" sz="2400" b="1" dirty="0">
                <a:solidFill>
                  <a:srgbClr val="3B505F"/>
                </a:solidFill>
              </a:rPr>
              <a:t>DataBase (Mongo DB)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823C9-7A55-32E0-E692-3B4EB684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503" y="3570671"/>
            <a:ext cx="762000" cy="72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39098-7552-E86D-2301-70E779F43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644" y="5359975"/>
            <a:ext cx="832859" cy="789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2BCDB-6EB5-BB7F-1584-26FB37D32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1093" y="7362927"/>
            <a:ext cx="944164" cy="7845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36C84A-ACB7-AE5E-1185-BAC11ADB8EE9}"/>
              </a:ext>
            </a:extLst>
          </p:cNvPr>
          <p:cNvCxnSpPr>
            <a:cxnSpLocks/>
          </p:cNvCxnSpPr>
          <p:nvPr/>
        </p:nvCxnSpPr>
        <p:spPr>
          <a:xfrm>
            <a:off x="16802648" y="2820623"/>
            <a:ext cx="0" cy="587422"/>
          </a:xfrm>
          <a:prstGeom prst="straightConnector1">
            <a:avLst/>
          </a:prstGeom>
          <a:ln w="101600">
            <a:solidFill>
              <a:srgbClr val="3B5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E2160A-2165-3B6E-F871-DF8A5200453F}"/>
              </a:ext>
            </a:extLst>
          </p:cNvPr>
          <p:cNvCxnSpPr>
            <a:cxnSpLocks/>
          </p:cNvCxnSpPr>
          <p:nvPr/>
        </p:nvCxnSpPr>
        <p:spPr>
          <a:xfrm>
            <a:off x="16826187" y="4474845"/>
            <a:ext cx="0" cy="782320"/>
          </a:xfrm>
          <a:prstGeom prst="straightConnector1">
            <a:avLst/>
          </a:prstGeom>
          <a:ln w="101600">
            <a:solidFill>
              <a:srgbClr val="3B505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F292EE-4F9E-8D6B-67D5-FDA624C6C741}"/>
              </a:ext>
            </a:extLst>
          </p:cNvPr>
          <p:cNvCxnSpPr>
            <a:cxnSpLocks/>
          </p:cNvCxnSpPr>
          <p:nvPr/>
        </p:nvCxnSpPr>
        <p:spPr>
          <a:xfrm>
            <a:off x="16793123" y="6379845"/>
            <a:ext cx="9525" cy="838200"/>
          </a:xfrm>
          <a:prstGeom prst="straightConnector1">
            <a:avLst/>
          </a:prstGeom>
          <a:ln w="101600">
            <a:solidFill>
              <a:srgbClr val="3B505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CA882C5-82BF-C01D-1084-462D3EF5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3F8D6B2-DC80-7D66-F497-60DAA9A482B2}"/>
              </a:ext>
            </a:extLst>
          </p:cNvPr>
          <p:cNvSpPr txBox="1"/>
          <p:nvPr/>
        </p:nvSpPr>
        <p:spPr>
          <a:xfrm>
            <a:off x="1028700" y="935355"/>
            <a:ext cx="15797487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6599" b="1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Technology Stack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4D3E8F5-D5C1-2E19-6081-639C4D656EE1}"/>
              </a:ext>
            </a:extLst>
          </p:cNvPr>
          <p:cNvSpPr txBox="1"/>
          <p:nvPr/>
        </p:nvSpPr>
        <p:spPr>
          <a:xfrm>
            <a:off x="533400" y="1874139"/>
            <a:ext cx="16216587" cy="19407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Frontend</a:t>
            </a:r>
            <a:r>
              <a:rPr lang="en-US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Built with React, including static files, components, and pages. </a:t>
            </a:r>
            <a:endParaRPr lang="he-IL" sz="32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  <a:ea typeface="Bebas Neue Bold"/>
                <a:cs typeface="Bebas Neue Bold"/>
                <a:sym typeface="Bebas Neue"/>
              </a:rPr>
              <a:t>React – </a:t>
            </a: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</a:rPr>
              <a:t>A JavaScript UI library based on component composition.</a:t>
            </a: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Backend</a:t>
            </a:r>
            <a:r>
              <a:rPr lang="en-US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An API server built with Node.js and Express.</a:t>
            </a:r>
            <a:endParaRPr lang="he-IL" sz="32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  <a:ea typeface="Bebas Neue"/>
                <a:cs typeface="Bebas Neue"/>
                <a:sym typeface="Bebas Neue"/>
              </a:rPr>
              <a:t>Node.js – an asynchronous JS server </a:t>
            </a: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  <a:ea typeface="Bebas Neue"/>
                <a:cs typeface="Bebas Neue"/>
                <a:sym typeface="Bebas Neue"/>
              </a:rPr>
              <a:t>Express – </a:t>
            </a: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</a:rPr>
              <a:t>a library built on top of Node.js whose goal is to simplify server development by defining routes and handling HTTP methods.</a:t>
            </a:r>
            <a:endParaRPr lang="en-US" sz="3200" dirty="0">
              <a:highlight>
                <a:srgbClr val="FFFF00"/>
              </a:highlight>
            </a:endParaRP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MongoDB</a:t>
            </a:r>
            <a:r>
              <a:rPr lang="en-US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Used to store projects, grades, judges, and user data.</a:t>
            </a:r>
            <a:endParaRPr lang="he-IL" sz="32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</a:rPr>
              <a:t>A NoSQL document database (JSON-based)</a:t>
            </a: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Docker</a:t>
            </a:r>
            <a:r>
              <a:rPr lang="en-US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: Each component is packaged in its own</a:t>
            </a:r>
            <a:r>
              <a:rPr lang="he-IL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 </a:t>
            </a:r>
            <a:r>
              <a:rPr lang="en-US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docker image. </a:t>
            </a:r>
            <a:endParaRPr lang="he-IL" sz="32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3C515F"/>
                </a:solidFill>
                <a:highlight>
                  <a:srgbClr val="FFFF00"/>
                </a:highlight>
                <a:latin typeface="+mj-lt"/>
              </a:rPr>
              <a:t>Enables packaging applications into self-contained containers that run reliably anywhere</a:t>
            </a:r>
            <a:r>
              <a:rPr lang="en-US" sz="3200" dirty="0">
                <a:highlight>
                  <a:srgbClr val="FFFF00"/>
                </a:highlight>
              </a:rPr>
              <a:t>.</a:t>
            </a:r>
          </a:p>
          <a:p>
            <a:pPr marL="687704" lvl="1" indent="-343852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Cloud: </a:t>
            </a:r>
            <a:r>
              <a:rPr lang="en-US" sz="32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Google Cloud Platform, Google Compute Engine.</a:t>
            </a: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87704" lvl="1" indent="-343852" algn="l">
              <a:lnSpc>
                <a:spcPts val="4924"/>
              </a:lnSpc>
            </a:pPr>
            <a:endParaRPr lang="en-US" sz="3799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56624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4137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>
                <a:latin typeface="+mj-lt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15400" y="547217"/>
            <a:ext cx="8033075" cy="1497385"/>
            <a:chOff x="-235615" y="0"/>
            <a:chExt cx="10710767" cy="1996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75152" cy="1791282"/>
            </a:xfrm>
            <a:custGeom>
              <a:avLst/>
              <a:gdLst/>
              <a:ahLst/>
              <a:cxnLst/>
              <a:rect l="l" t="t" r="r" b="b"/>
              <a:pathLst>
                <a:path w="10475152" h="1791282">
                  <a:moveTo>
                    <a:pt x="0" y="0"/>
                  </a:moveTo>
                  <a:lnTo>
                    <a:pt x="10475152" y="0"/>
                  </a:lnTo>
                  <a:lnTo>
                    <a:pt x="10475152" y="1791282"/>
                  </a:lnTo>
                  <a:lnTo>
                    <a:pt x="0" y="1791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L"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35615" y="271905"/>
              <a:ext cx="10475152" cy="172460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128"/>
                </a:lnSpc>
              </a:pPr>
              <a:r>
                <a:rPr lang="he-IL" sz="8000" b="1" dirty="0">
                  <a:solidFill>
                    <a:srgbClr val="3C515F"/>
                  </a:solidFill>
                  <a:latin typeface="+mj-lt"/>
                  <a:ea typeface="Bebas Neue Bold"/>
                  <a:cs typeface="Bebas Neue Bold"/>
                  <a:sym typeface="Bebas Neue Bold"/>
                </a:rPr>
                <a:t>  </a:t>
              </a:r>
              <a:r>
                <a:rPr lang="en-US" sz="8000" b="1" dirty="0">
                  <a:solidFill>
                    <a:srgbClr val="3C515F"/>
                  </a:solidFill>
                  <a:latin typeface="+mj-lt"/>
                  <a:ea typeface="Bebas Neue Bold"/>
                  <a:cs typeface="Bebas Neue Bold"/>
                  <a:sym typeface="Bebas Neue Bold"/>
                </a:rPr>
                <a:t>Key Features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200400"/>
            <a:ext cx="3886989" cy="66772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3886989" cy="66772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10662" y="2198524"/>
            <a:ext cx="9113374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1510" lvl="1" indent="-325755">
              <a:lnSpc>
                <a:spcPts val="518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ea typeface="Bebas Neue"/>
                <a:cs typeface="Bebas Neue"/>
                <a:sym typeface="Bebas Neue"/>
              </a:rPr>
              <a:t>Fixed bugs: </a:t>
            </a:r>
            <a:r>
              <a:rPr lang="en-US" sz="4800" dirty="0">
                <a:solidFill>
                  <a:srgbClr val="3C515F"/>
                </a:solidFill>
                <a:ea typeface="Bebas Neue"/>
                <a:cs typeface="Bebas Neue"/>
                <a:sym typeface="Bebas Neue"/>
              </a:rPr>
              <a:t>Making it work.</a:t>
            </a:r>
          </a:p>
          <a:p>
            <a:pPr marL="651510" lvl="1" indent="-325755">
              <a:lnSpc>
                <a:spcPts val="5184"/>
              </a:lnSpc>
              <a:buFont typeface="Arial"/>
              <a:buChar char="•"/>
            </a:pPr>
            <a:endParaRPr lang="he-IL" sz="4800" b="1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51510" lvl="1" indent="-325755">
              <a:lnSpc>
                <a:spcPts val="518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Counter and indicator: 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Easily track how many projects you've evaluated and </a:t>
            </a:r>
            <a:r>
              <a:rPr lang="en-US" sz="4800" dirty="0">
                <a:solidFill>
                  <a:srgbClr val="3C515F"/>
                </a:solidFill>
                <a:ea typeface="Bebas Neue"/>
                <a:cs typeface="Bebas Neue"/>
                <a:sym typeface="Bebas Neue"/>
              </a:rPr>
              <a:t>graded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.</a:t>
            </a:r>
          </a:p>
          <a:p>
            <a:pPr marL="325755" lvl="1" algn="l">
              <a:lnSpc>
                <a:spcPts val="5184"/>
              </a:lnSpc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Editable Evaluations: </a:t>
            </a:r>
            <a:r>
              <a:rPr lang="en-US" sz="4800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Revisit and update grades anytime.</a:t>
            </a: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4800" b="1" dirty="0">
                <a:solidFill>
                  <a:srgbClr val="3C515F"/>
                </a:solidFill>
                <a:latin typeface="+mj-lt"/>
                <a:ea typeface="Bebas Neue"/>
                <a:cs typeface="Bebas Neue"/>
                <a:sym typeface="Bebas Neue"/>
              </a:rPr>
              <a:t>Mobile Compatibility</a:t>
            </a: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570C07-1FAE-2DEF-22E7-4C7ED2323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" y="503070"/>
            <a:ext cx="9004335" cy="2697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EFBCC-0778-28FC-2C9F-0B401CD7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141EC78-3BAB-F1A0-7A90-78312B44514A}"/>
              </a:ext>
            </a:extLst>
          </p:cNvPr>
          <p:cNvSpPr txBox="1"/>
          <p:nvPr/>
        </p:nvSpPr>
        <p:spPr>
          <a:xfrm>
            <a:off x="1524000" y="1485900"/>
            <a:ext cx="15797487" cy="95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7"/>
              </a:lnSpc>
            </a:pPr>
            <a:r>
              <a:rPr lang="en-US" sz="80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Ideas for future features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32507F6-F81A-F6DA-E302-21D7FEE77E15}"/>
              </a:ext>
            </a:extLst>
          </p:cNvPr>
          <p:cNvSpPr txBox="1"/>
          <p:nvPr/>
        </p:nvSpPr>
        <p:spPr>
          <a:xfrm>
            <a:off x="1245216" y="2247900"/>
            <a:ext cx="15797567" cy="1257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852" lvl="1">
              <a:lnSpc>
                <a:spcPts val="4924"/>
              </a:lnSpc>
            </a:pPr>
            <a:endParaRPr lang="en-US" sz="4800" dirty="0">
              <a:solidFill>
                <a:srgbClr val="3C515F"/>
              </a:solidFill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ea typeface="Bebas Neue Bold"/>
                <a:cs typeface="Bebas Neue Bold"/>
                <a:sym typeface="Bebas Neue Bold"/>
              </a:rPr>
              <a:t>View assignments between judges and projects.</a:t>
            </a: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ea typeface="Bebas Neue Bold"/>
                <a:cs typeface="Bebas Neue Bold"/>
                <a:sym typeface="Bebas Neue Bold"/>
              </a:rPr>
              <a:t>Average grades for each project (And not only top 3).</a:t>
            </a: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ea typeface="Bebas Neue Bold"/>
                <a:cs typeface="Bebas Neue Bold"/>
                <a:sym typeface="Bebas Neue Bold"/>
              </a:rPr>
              <a:t>Label and evaluate projects by categories.</a:t>
            </a:r>
          </a:p>
          <a:p>
            <a:pPr marL="343852" lvl="1">
              <a:lnSpc>
                <a:spcPts val="4924"/>
              </a:lnSpc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r>
              <a:rPr lang="en-US" sz="4800" dirty="0">
                <a:solidFill>
                  <a:srgbClr val="3C515F"/>
                </a:solidFill>
                <a:ea typeface="Bebas Neue Bold"/>
                <a:cs typeface="Bebas Neue Bold"/>
                <a:sym typeface="Bebas Neue Bold"/>
              </a:rPr>
              <a:t>New welcome page.</a:t>
            </a: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en-US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he-IL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he-IL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  <a:p>
            <a:pPr marL="687704" lvl="1" indent="-343852">
              <a:lnSpc>
                <a:spcPts val="4924"/>
              </a:lnSpc>
              <a:buFont typeface="Arial"/>
              <a:buChar char="•"/>
            </a:pPr>
            <a:endParaRPr lang="he-IL" sz="4800" dirty="0">
              <a:solidFill>
                <a:srgbClr val="3C515F"/>
              </a:solidFill>
              <a:ea typeface="Bebas Neue Bold"/>
              <a:cs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124275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5256" y="1920093"/>
            <a:ext cx="15797487" cy="177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7"/>
              </a:lnSpc>
            </a:pPr>
            <a:r>
              <a:rPr lang="en-US" sz="80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Thank you for your attention </a:t>
            </a:r>
          </a:p>
          <a:p>
            <a:pPr algn="ctr">
              <a:lnSpc>
                <a:spcPts val="6155"/>
              </a:lnSpc>
            </a:pPr>
            <a:r>
              <a:rPr lang="en-US" sz="6000" b="1" dirty="0">
                <a:solidFill>
                  <a:srgbClr val="3C515F"/>
                </a:solidFill>
                <a:latin typeface="+mj-lt"/>
                <a:ea typeface="Bebas Neue Bold"/>
                <a:cs typeface="Bebas Neue Bold"/>
                <a:sym typeface="Bebas Neue Bold"/>
              </a:rPr>
              <a:t> now let's grade some projects!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64306" y="4110037"/>
            <a:ext cx="15797489" cy="786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4800" u="sng" dirty="0">
                <a:solidFill>
                  <a:srgbClr val="0000FF"/>
                </a:solidFill>
                <a:latin typeface="+mj-lt"/>
                <a:ea typeface="Bebas Neue"/>
                <a:cs typeface="Bebas Neue"/>
                <a:sym typeface="Bebas Neue"/>
                <a:hlinkClick r:id="rId2" tooltip="https://frontver3-732475345418.me-west1.run.ap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to see GradeWise in action</a:t>
            </a:r>
            <a:endParaRPr lang="en-US" sz="4800" u="sng" dirty="0">
              <a:solidFill>
                <a:srgbClr val="FF0000"/>
              </a:solidFill>
              <a:latin typeface="+mj-lt"/>
              <a:ea typeface="Bebas Neue"/>
              <a:cs typeface="Bebas Neue"/>
              <a:sym typeface="Bebas Neue"/>
              <a:hlinkClick r:id="rId3" tooltip="https://frontver3-732475345418.me-west1.run.app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356230"/>
            <a:ext cx="3839346" cy="659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182F4-3B8E-7B34-E557-A8783709E67D}"/>
              </a:ext>
            </a:extLst>
          </p:cNvPr>
          <p:cNvSpPr txBox="1"/>
          <p:nvPr/>
        </p:nvSpPr>
        <p:spPr>
          <a:xfrm>
            <a:off x="8534400" y="6210300"/>
            <a:ext cx="7504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4000" b="1" dirty="0">
                <a:solidFill>
                  <a:srgbClr val="3C515F"/>
                </a:solidFill>
                <a:latin typeface="+mj-lt"/>
                <a:cs typeface="Bebas Neue Bold"/>
              </a:rPr>
              <a:t>For sign-up use the following ID’s</a:t>
            </a:r>
          </a:p>
          <a:p>
            <a:pPr algn="ctr"/>
            <a:r>
              <a:rPr lang="en-IL" sz="4000" b="1" dirty="0">
                <a:solidFill>
                  <a:srgbClr val="3C515F"/>
                </a:solidFill>
                <a:latin typeface="+mj-lt"/>
                <a:cs typeface="Bebas Neue Bold"/>
              </a:rPr>
              <a:t>Dror ID: 000000001</a:t>
            </a:r>
          </a:p>
          <a:p>
            <a:pPr algn="ctr"/>
            <a:r>
              <a:rPr lang="en-IL" sz="4000" b="1" dirty="0">
                <a:solidFill>
                  <a:srgbClr val="3C515F"/>
                </a:solidFill>
                <a:latin typeface="+mj-lt"/>
                <a:cs typeface="Bebas Neue Bold"/>
              </a:rPr>
              <a:t>Uri ID: 000000002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D4C93-AFFD-9B0A-7937-63810EE5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073" y="5676900"/>
            <a:ext cx="3429000" cy="3306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7768</TotalTime>
  <Words>427</Words>
  <Application>Microsoft Macintosh PowerPoint</Application>
  <PresentationFormat>Custom</PresentationFormat>
  <Paragraphs>122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Bebas Neue</vt:lpstr>
      <vt:lpstr>Calibri</vt:lpstr>
      <vt:lpstr>Bebas Neue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Features</dc:title>
  <cp:lastModifiedBy>Tamar Fuchs</cp:lastModifiedBy>
  <cp:revision>52</cp:revision>
  <dcterms:created xsi:type="dcterms:W3CDTF">2006-08-16T00:00:00Z</dcterms:created>
  <dcterms:modified xsi:type="dcterms:W3CDTF">2025-07-04T08:34:32Z</dcterms:modified>
  <dc:identifier>DAGpdhA9h5Y</dc:identifier>
</cp:coreProperties>
</file>