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7" r:id="rId4"/>
  </p:sldMasterIdLst>
  <p:notesMasterIdLst>
    <p:notesMasterId r:id="rId12"/>
  </p:notesMasterIdLst>
  <p:sldIdLst>
    <p:sldId id="256" r:id="rId5"/>
    <p:sldId id="257" r:id="rId6"/>
    <p:sldId id="258" r:id="rId7"/>
    <p:sldId id="262" r:id="rId8"/>
    <p:sldId id="259" r:id="rId9"/>
    <p:sldId id="260" r:id="rId10"/>
    <p:sldId id="26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70" autoAdjust="0"/>
    <p:restoredTop sz="94660"/>
  </p:normalViewPr>
  <p:slideViewPr>
    <p:cSldViewPr snapToGrid="0">
      <p:cViewPr>
        <p:scale>
          <a:sx n="86" d="100"/>
          <a:sy n="86" d="100"/>
        </p:scale>
        <p:origin x="3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DED6F499-1EE6-4E9C-9058-69353AB7E361}" type="datetimeFigureOut">
              <a:rPr lang="en-US" smtClean="0"/>
              <a:t>9/2/2021</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8F5625AF-C9AE-4F52-A011-34429EA1ADAF}" type="slidenum">
              <a:rPr lang="en-US" smtClean="0"/>
              <a:t>‹#›</a:t>
            </a:fld>
            <a:endParaRPr lang="en-US"/>
          </a:p>
        </p:txBody>
      </p:sp>
    </p:spTree>
    <p:extLst>
      <p:ext uri="{BB962C8B-B14F-4D97-AF65-F5344CB8AC3E}">
        <p14:creationId xmlns:p14="http://schemas.microsoft.com/office/powerpoint/2010/main" val="421304544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A65F2D6F-3E29-48E4-B66D-1A5327D9A3EB}" type="datetime1">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8BD1A-DB3E-4319-BDFE-8C3B0761B56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409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A72C3245-DDEE-48F0-BB80-A50B6C469C18}" type="datetime1">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8BD1A-DB3E-4319-BDFE-8C3B0761B564}" type="slidenum">
              <a:rPr lang="en-US" smtClean="0"/>
              <a:t>‹#›</a:t>
            </a:fld>
            <a:endParaRPr lang="en-US"/>
          </a:p>
        </p:txBody>
      </p:sp>
    </p:spTree>
    <p:extLst>
      <p:ext uri="{BB962C8B-B14F-4D97-AF65-F5344CB8AC3E}">
        <p14:creationId xmlns:p14="http://schemas.microsoft.com/office/powerpoint/2010/main" val="164146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336150C-6D7F-4994-872C-6F7E8BB44E30}" type="datetime1">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8BD1A-DB3E-4319-BDFE-8C3B0761B564}" type="slidenum">
              <a:rPr lang="en-US" smtClean="0"/>
              <a:t>‹#›</a:t>
            </a:fld>
            <a:endParaRPr lang="en-US"/>
          </a:p>
        </p:txBody>
      </p:sp>
    </p:spTree>
    <p:extLst>
      <p:ext uri="{BB962C8B-B14F-4D97-AF65-F5344CB8AC3E}">
        <p14:creationId xmlns:p14="http://schemas.microsoft.com/office/powerpoint/2010/main" val="139305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C1CDCDA4-B5EC-46BE-A4F0-414271009382}" type="datetime1">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8BD1A-DB3E-4319-BDFE-8C3B0761B564}" type="slidenum">
              <a:rPr lang="en-US" smtClean="0"/>
              <a:t>‹#›</a:t>
            </a:fld>
            <a:endParaRPr lang="en-US"/>
          </a:p>
        </p:txBody>
      </p:sp>
    </p:spTree>
    <p:extLst>
      <p:ext uri="{BB962C8B-B14F-4D97-AF65-F5344CB8AC3E}">
        <p14:creationId xmlns:p14="http://schemas.microsoft.com/office/powerpoint/2010/main" val="1477962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46F43FAC-2613-4379-B5DD-C0A9B8E68F01}" type="datetime1">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8BD1A-DB3E-4319-BDFE-8C3B0761B56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8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F7AA8F0-66AF-4FA1-959D-0041797A77BE}" type="datetime1">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8BD1A-DB3E-4319-BDFE-8C3B0761B564}" type="slidenum">
              <a:rPr lang="en-US" smtClean="0"/>
              <a:t>‹#›</a:t>
            </a:fld>
            <a:endParaRPr lang="en-US"/>
          </a:p>
        </p:txBody>
      </p:sp>
    </p:spTree>
    <p:extLst>
      <p:ext uri="{BB962C8B-B14F-4D97-AF65-F5344CB8AC3E}">
        <p14:creationId xmlns:p14="http://schemas.microsoft.com/office/powerpoint/2010/main" val="4126331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097280" y="2582334"/>
            <a:ext cx="4937760" cy="33782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217920" y="2582334"/>
            <a:ext cx="4937760" cy="33782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D49AE17B-F1B1-4437-885E-5BFC4460D792}" type="datetime1">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28BD1A-DB3E-4319-BDFE-8C3B0761B564}" type="slidenum">
              <a:rPr lang="en-US" smtClean="0"/>
              <a:t>‹#›</a:t>
            </a:fld>
            <a:endParaRPr lang="en-US"/>
          </a:p>
        </p:txBody>
      </p:sp>
    </p:spTree>
    <p:extLst>
      <p:ext uri="{BB962C8B-B14F-4D97-AF65-F5344CB8AC3E}">
        <p14:creationId xmlns:p14="http://schemas.microsoft.com/office/powerpoint/2010/main" val="101556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724CB053-A5B2-4115-97A5-68568A6BC779}" type="datetime1">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28BD1A-DB3E-4319-BDFE-8C3B0761B564}" type="slidenum">
              <a:rPr lang="en-US" smtClean="0"/>
              <a:t>‹#›</a:t>
            </a:fld>
            <a:endParaRPr lang="en-US"/>
          </a:p>
        </p:txBody>
      </p:sp>
    </p:spTree>
    <p:extLst>
      <p:ext uri="{BB962C8B-B14F-4D97-AF65-F5344CB8AC3E}">
        <p14:creationId xmlns:p14="http://schemas.microsoft.com/office/powerpoint/2010/main" val="539027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5D88EAA-DECB-4AAB-87FA-607C1DFD2456}" type="datetime1">
              <a:rPr lang="en-US" smtClean="0"/>
              <a:t>9/2/2021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128BD1A-DB3E-4319-BDFE-8C3B0761B564}" type="slidenum">
              <a:rPr lang="en-US" smtClean="0"/>
              <a:t>‹#›</a:t>
            </a:fld>
            <a:endParaRPr lang="en-US"/>
          </a:p>
        </p:txBody>
      </p:sp>
    </p:spTree>
    <p:extLst>
      <p:ext uri="{BB962C8B-B14F-4D97-AF65-F5344CB8AC3E}">
        <p14:creationId xmlns:p14="http://schemas.microsoft.com/office/powerpoint/2010/main" val="197012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F56AB2C-93AC-48B3-B290-D2429C058EBB}" type="datetime1">
              <a:rPr lang="en-US" smtClean="0"/>
              <a:t>9/2/2021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128BD1A-DB3E-4319-BDFE-8C3B0761B564}" type="slidenum">
              <a:rPr lang="en-US" smtClean="0"/>
              <a:t>‹#›</a:t>
            </a:fld>
            <a:endParaRPr lang="en-US"/>
          </a:p>
        </p:txBody>
      </p:sp>
    </p:spTree>
    <p:extLst>
      <p:ext uri="{BB962C8B-B14F-4D97-AF65-F5344CB8AC3E}">
        <p14:creationId xmlns:p14="http://schemas.microsoft.com/office/powerpoint/2010/main" val="4049566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F3BD67B-1DF5-488B-97B2-E6B7B498FDDB}" type="datetime1">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8BD1A-DB3E-4319-BDFE-8C3B0761B564}" type="slidenum">
              <a:rPr lang="en-US" smtClean="0"/>
              <a:t>‹#›</a:t>
            </a:fld>
            <a:endParaRPr lang="en-US"/>
          </a:p>
        </p:txBody>
      </p:sp>
    </p:spTree>
    <p:extLst>
      <p:ext uri="{BB962C8B-B14F-4D97-AF65-F5344CB8AC3E}">
        <p14:creationId xmlns:p14="http://schemas.microsoft.com/office/powerpoint/2010/main" val="253020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7ACA07-1B0B-4D81-9CE6-DFB51F237081}" type="datetime1">
              <a:rPr lang="en-US" smtClean="0"/>
              <a:t>9/2/2021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128BD1A-DB3E-4319-BDFE-8C3B0761B56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2749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42B675-2FA9-4C61-AEB3-860FABF589DB}"/>
              </a:ext>
            </a:extLst>
          </p:cNvPr>
          <p:cNvSpPr>
            <a:spLocks noGrp="1"/>
          </p:cNvSpPr>
          <p:nvPr>
            <p:ph type="ctrTitle"/>
          </p:nvPr>
        </p:nvSpPr>
        <p:spPr>
          <a:xfrm>
            <a:off x="1524000" y="1122363"/>
            <a:ext cx="9144000" cy="1038033"/>
          </a:xfrm>
        </p:spPr>
        <p:txBody>
          <a:bodyPr>
            <a:normAutofit fontScale="90000"/>
          </a:bodyPr>
          <a:lstStyle/>
          <a:p>
            <a:r>
              <a:rPr lang="en-US" sz="7200" b="1" dirty="0">
                <a:solidFill>
                  <a:schemeClr val="tx1">
                    <a:lumMod val="75000"/>
                    <a:lumOff val="25000"/>
                  </a:schemeClr>
                </a:solidFill>
                <a:latin typeface="Heebo" pitchFamily="2" charset="-79"/>
                <a:cs typeface="Heebo" pitchFamily="2" charset="-79"/>
              </a:rPr>
              <a:t>TinDog</a:t>
            </a:r>
          </a:p>
        </p:txBody>
      </p:sp>
      <p:sp>
        <p:nvSpPr>
          <p:cNvPr id="3" name="כותרת משנה 2">
            <a:extLst>
              <a:ext uri="{FF2B5EF4-FFF2-40B4-BE49-F238E27FC236}">
                <a16:creationId xmlns:a16="http://schemas.microsoft.com/office/drawing/2014/main" id="{167DE0F7-CADF-4D57-8A4C-AC64D479F410}"/>
              </a:ext>
            </a:extLst>
          </p:cNvPr>
          <p:cNvSpPr>
            <a:spLocks noGrp="1"/>
          </p:cNvSpPr>
          <p:nvPr>
            <p:ph type="subTitle" idx="1"/>
          </p:nvPr>
        </p:nvSpPr>
        <p:spPr>
          <a:xfrm>
            <a:off x="1604387" y="4551363"/>
            <a:ext cx="9144000" cy="1655762"/>
          </a:xfrm>
        </p:spPr>
        <p:txBody>
          <a:bodyPr>
            <a:normAutofit fontScale="92500" lnSpcReduction="20000"/>
          </a:bodyPr>
          <a:lstStyle/>
          <a:p>
            <a:pPr algn="r"/>
            <a:r>
              <a:rPr lang="he-IL" dirty="0">
                <a:latin typeface="Heebo" pitchFamily="2" charset="-79"/>
                <a:cs typeface="Heebo" pitchFamily="2" charset="-79"/>
              </a:rPr>
              <a:t>מספר הפרויקט – 210705</a:t>
            </a:r>
          </a:p>
          <a:p>
            <a:pPr algn="r"/>
            <a:r>
              <a:rPr lang="he-IL" dirty="0">
                <a:latin typeface="Heebo" pitchFamily="2" charset="-79"/>
                <a:cs typeface="Heebo" pitchFamily="2" charset="-79"/>
              </a:rPr>
              <a:t>שם הסדנה- פיתוח אפליקציות מובייל </a:t>
            </a:r>
          </a:p>
          <a:p>
            <a:pPr algn="r"/>
            <a:r>
              <a:rPr lang="he-IL" dirty="0">
                <a:latin typeface="Heebo" pitchFamily="2" charset="-79"/>
                <a:cs typeface="Heebo" pitchFamily="2" charset="-79"/>
              </a:rPr>
              <a:t>שמות הסטודנטים – שחף מחלוף, ניצן רחום, פלג שולץ וגל קלש</a:t>
            </a:r>
          </a:p>
          <a:p>
            <a:pPr algn="r"/>
            <a:r>
              <a:rPr lang="he-IL" dirty="0">
                <a:latin typeface="Heebo" pitchFamily="2" charset="-79"/>
                <a:cs typeface="Heebo" pitchFamily="2" charset="-79"/>
              </a:rPr>
              <a:t>שם המנחה – ד"ר קירש אילן</a:t>
            </a:r>
            <a:endParaRPr lang="en-US" dirty="0">
              <a:latin typeface="Heebo" pitchFamily="2" charset="-79"/>
              <a:cs typeface="Heebo" pitchFamily="2" charset="-79"/>
            </a:endParaRPr>
          </a:p>
        </p:txBody>
      </p:sp>
      <p:pic>
        <p:nvPicPr>
          <p:cNvPr id="5" name="תמונה 4">
            <a:extLst>
              <a:ext uri="{FF2B5EF4-FFF2-40B4-BE49-F238E27FC236}">
                <a16:creationId xmlns:a16="http://schemas.microsoft.com/office/drawing/2014/main" id="{31CD5F65-E9DF-4A1F-B39A-FD14A1B20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491" y="366766"/>
            <a:ext cx="1793630" cy="1793630"/>
          </a:xfrm>
          <a:prstGeom prst="rect">
            <a:avLst/>
          </a:prstGeom>
        </p:spPr>
      </p:pic>
      <p:sp>
        <p:nvSpPr>
          <p:cNvPr id="4" name="מציין מיקום של מספר שקופית 3">
            <a:extLst>
              <a:ext uri="{FF2B5EF4-FFF2-40B4-BE49-F238E27FC236}">
                <a16:creationId xmlns:a16="http://schemas.microsoft.com/office/drawing/2014/main" id="{77C8DAB4-900D-410C-B150-8579A6C5FA33}"/>
              </a:ext>
            </a:extLst>
          </p:cNvPr>
          <p:cNvSpPr>
            <a:spLocks noGrp="1"/>
          </p:cNvSpPr>
          <p:nvPr>
            <p:ph type="sldNum" sz="quarter" idx="12"/>
          </p:nvPr>
        </p:nvSpPr>
        <p:spPr>
          <a:xfrm>
            <a:off x="-656013" y="6492875"/>
            <a:ext cx="1312025" cy="365125"/>
          </a:xfrm>
        </p:spPr>
        <p:txBody>
          <a:bodyPr/>
          <a:lstStyle/>
          <a:p>
            <a:fld id="{0128BD1A-DB3E-4319-BDFE-8C3B0761B564}" type="slidenum">
              <a:rPr lang="en-US" sz="1600" b="1" smtClean="0"/>
              <a:t>1</a:t>
            </a:fld>
            <a:endParaRPr lang="en-US" sz="1600" b="1" dirty="0"/>
          </a:p>
        </p:txBody>
      </p:sp>
    </p:spTree>
    <p:extLst>
      <p:ext uri="{BB962C8B-B14F-4D97-AF65-F5344CB8AC3E}">
        <p14:creationId xmlns:p14="http://schemas.microsoft.com/office/powerpoint/2010/main" val="148075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6B7F972-03DF-4E70-A7ED-876694E48500}"/>
              </a:ext>
            </a:extLst>
          </p:cNvPr>
          <p:cNvSpPr>
            <a:spLocks noGrp="1"/>
          </p:cNvSpPr>
          <p:nvPr>
            <p:ph idx="1"/>
          </p:nvPr>
        </p:nvSpPr>
        <p:spPr>
          <a:xfrm>
            <a:off x="838200" y="2100008"/>
            <a:ext cx="10515600" cy="3826275"/>
          </a:xfrm>
        </p:spPr>
        <p:txBody>
          <a:bodyPr>
            <a:normAutofit fontScale="92500"/>
          </a:bodyPr>
          <a:lstStyle/>
          <a:p>
            <a:pPr algn="r" rtl="1"/>
            <a:r>
              <a:rPr lang="he-IL" sz="2200" b="1" u="sng" dirty="0">
                <a:effectLst/>
                <a:latin typeface="Heebo" pitchFamily="2" charset="-79"/>
                <a:ea typeface="Calibri" panose="020F0502020204030204" pitchFamily="34" charset="0"/>
                <a:cs typeface="Heebo" pitchFamily="2" charset="-79"/>
              </a:rPr>
              <a:t>תיאור בעיה</a:t>
            </a:r>
            <a:r>
              <a:rPr lang="he-IL" sz="2200" b="1" dirty="0">
                <a:effectLst/>
                <a:latin typeface="Heebo" pitchFamily="2" charset="-79"/>
                <a:ea typeface="Calibri" panose="020F0502020204030204" pitchFamily="34" charset="0"/>
                <a:cs typeface="Heebo" pitchFamily="2" charset="-79"/>
              </a:rPr>
              <a:t> - </a:t>
            </a:r>
            <a:r>
              <a:rPr lang="he-IL" sz="2200" dirty="0">
                <a:effectLst/>
                <a:latin typeface="Heebo" pitchFamily="2" charset="-79"/>
                <a:ea typeface="Calibri" panose="020F0502020204030204" pitchFamily="34" charset="0"/>
                <a:cs typeface="Heebo" pitchFamily="2" charset="-79"/>
              </a:rPr>
              <a:t>אלפי כלבים עזובים מומתים כל שנה בישראל בשל מצוקת מקום בכלביות. </a:t>
            </a:r>
            <a:br>
              <a:rPr lang="en-US" sz="2200" dirty="0">
                <a:latin typeface="Heebo" pitchFamily="2" charset="-79"/>
                <a:ea typeface="Calibri" panose="020F0502020204030204" pitchFamily="34" charset="0"/>
                <a:cs typeface="Heebo" pitchFamily="2" charset="-79"/>
              </a:rPr>
            </a:br>
            <a:r>
              <a:rPr lang="he-IL" sz="2200" dirty="0">
                <a:latin typeface="Heebo" pitchFamily="2" charset="-79"/>
                <a:ea typeface="Calibri" panose="020F0502020204030204" pitchFamily="34" charset="0"/>
                <a:cs typeface="Heebo" pitchFamily="2" charset="-79"/>
              </a:rPr>
              <a:t>בנוסף, קיימים סוחרים רבים העוסקים בהרבעת כלבים ומכירתם.</a:t>
            </a:r>
            <a:br>
              <a:rPr lang="en-US" sz="2200" dirty="0">
                <a:latin typeface="Heebo" pitchFamily="2" charset="-79"/>
                <a:ea typeface="Calibri" panose="020F0502020204030204" pitchFamily="34" charset="0"/>
                <a:cs typeface="Heebo" pitchFamily="2" charset="-79"/>
              </a:rPr>
            </a:br>
            <a:r>
              <a:rPr lang="he-IL" sz="2200" dirty="0">
                <a:effectLst/>
                <a:latin typeface="Heebo" pitchFamily="2" charset="-79"/>
                <a:ea typeface="Calibri" panose="020F0502020204030204" pitchFamily="34" charset="0"/>
                <a:cs typeface="Heebo" pitchFamily="2" charset="-79"/>
              </a:rPr>
              <a:t>נראה שניתן יהיה לצמצם את היקף הבעיה באופן משמעותי, אם יותר אנשים יבחרו לאמץ כלבים במקום לקנות.</a:t>
            </a:r>
            <a:endParaRPr lang="en-US" sz="2200" dirty="0">
              <a:effectLst/>
              <a:latin typeface="Heebo" pitchFamily="2" charset="-79"/>
              <a:ea typeface="Calibri" panose="020F0502020204030204" pitchFamily="34" charset="0"/>
              <a:cs typeface="Heebo" pitchFamily="2" charset="-79"/>
            </a:endParaRPr>
          </a:p>
          <a:p>
            <a:pPr algn="r" rtl="1">
              <a:lnSpc>
                <a:spcPct val="107000"/>
              </a:lnSpc>
              <a:spcAft>
                <a:spcPts val="800"/>
              </a:spcAft>
            </a:pPr>
            <a:r>
              <a:rPr lang="he-IL" sz="2200" b="1" u="sng" dirty="0">
                <a:effectLst/>
                <a:latin typeface="Heebo" pitchFamily="2" charset="-79"/>
                <a:ea typeface="Calibri" panose="020F0502020204030204" pitchFamily="34" charset="0"/>
                <a:cs typeface="Heebo" pitchFamily="2" charset="-79"/>
              </a:rPr>
              <a:t>תיאור פתרון</a:t>
            </a:r>
            <a:r>
              <a:rPr lang="he-IL" sz="2200" b="1" dirty="0">
                <a:effectLst/>
                <a:latin typeface="Heebo" pitchFamily="2" charset="-79"/>
                <a:ea typeface="Calibri" panose="020F0502020204030204" pitchFamily="34" charset="0"/>
                <a:cs typeface="Heebo" pitchFamily="2" charset="-79"/>
              </a:rPr>
              <a:t> - </a:t>
            </a:r>
            <a:r>
              <a:rPr lang="he-IL" sz="2200" dirty="0">
                <a:effectLst/>
                <a:latin typeface="Heebo" pitchFamily="2" charset="-79"/>
                <a:ea typeface="Calibri" panose="020F0502020204030204" pitchFamily="34" charset="0"/>
                <a:cs typeface="Heebo" pitchFamily="2" charset="-79"/>
              </a:rPr>
              <a:t>האפליקציה שפיתחנו נועדה להפוך את תהליך האימוץ לפשוט ונגיש יותר ובכך לעודד אימוץ על פני קניה. האפליקציה מהווה פתרון לבעלי כלבים למסירה ולמעוניינים באימוץ כלב. מאמצי כלבים זוכים לליווי משלב חיפוש החבר החדש שיזכה בבית חם ועד לשלבי הטיפול היומיומי בו.</a:t>
            </a:r>
            <a:endParaRPr lang="en-US" sz="2200" dirty="0">
              <a:effectLst/>
              <a:latin typeface="Heebo" pitchFamily="2" charset="-79"/>
              <a:ea typeface="Calibri" panose="020F0502020204030204" pitchFamily="34" charset="0"/>
              <a:cs typeface="Heebo" pitchFamily="2" charset="-79"/>
            </a:endParaRPr>
          </a:p>
          <a:p>
            <a:pPr algn="r" rtl="1">
              <a:lnSpc>
                <a:spcPct val="107000"/>
              </a:lnSpc>
              <a:spcAft>
                <a:spcPts val="800"/>
              </a:spcAft>
            </a:pPr>
            <a:r>
              <a:rPr lang="he-IL" sz="2200" b="1" u="sng" dirty="0">
                <a:effectLst/>
                <a:latin typeface="Heebo" pitchFamily="2" charset="-79"/>
                <a:ea typeface="Calibri" panose="020F0502020204030204" pitchFamily="34" charset="0"/>
                <a:cs typeface="Heebo" pitchFamily="2" charset="-79"/>
              </a:rPr>
              <a:t>תיאור משתמשים</a:t>
            </a:r>
            <a:r>
              <a:rPr lang="he-IL" sz="2200" b="1" dirty="0">
                <a:effectLst/>
                <a:latin typeface="Heebo" pitchFamily="2" charset="-79"/>
                <a:ea typeface="Calibri" panose="020F0502020204030204" pitchFamily="34" charset="0"/>
                <a:cs typeface="Heebo" pitchFamily="2" charset="-79"/>
              </a:rPr>
              <a:t> - </a:t>
            </a:r>
            <a:r>
              <a:rPr lang="he-IL" sz="2200" dirty="0">
                <a:effectLst/>
                <a:latin typeface="Heebo" pitchFamily="2" charset="-79"/>
                <a:ea typeface="Calibri" panose="020F0502020204030204" pitchFamily="34" charset="0"/>
                <a:cs typeface="Heebo" pitchFamily="2" charset="-79"/>
              </a:rPr>
              <a:t>המשתמשים באפליקציה אלו אנשים אשר מעוניינים לאמץ כלב או לשלוח כלב לאימוץ, בנוסף לכך, אנשים אשר מגדלים כלב ונעזרים בפיצ'רים השונים של האפליקציה.</a:t>
            </a:r>
            <a:endParaRPr lang="en-US" sz="2200" dirty="0">
              <a:effectLst/>
              <a:latin typeface="Heebo" pitchFamily="2" charset="-79"/>
              <a:ea typeface="Calibri" panose="020F0502020204030204" pitchFamily="34" charset="0"/>
              <a:cs typeface="Heebo" pitchFamily="2" charset="-79"/>
            </a:endParaRPr>
          </a:p>
          <a:p>
            <a:endParaRPr lang="en-US" dirty="0"/>
          </a:p>
        </p:txBody>
      </p:sp>
      <p:pic>
        <p:nvPicPr>
          <p:cNvPr id="4" name="תמונה 3">
            <a:extLst>
              <a:ext uri="{FF2B5EF4-FFF2-40B4-BE49-F238E27FC236}">
                <a16:creationId xmlns:a16="http://schemas.microsoft.com/office/drawing/2014/main" id="{0F158942-B627-48B0-9DBE-1AFAC3765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345" y="117799"/>
            <a:ext cx="1492179" cy="1492179"/>
          </a:xfrm>
          <a:prstGeom prst="rect">
            <a:avLst/>
          </a:prstGeom>
        </p:spPr>
      </p:pic>
      <p:sp>
        <p:nvSpPr>
          <p:cNvPr id="2" name="מציין מיקום של מספר שקופית 1">
            <a:extLst>
              <a:ext uri="{FF2B5EF4-FFF2-40B4-BE49-F238E27FC236}">
                <a16:creationId xmlns:a16="http://schemas.microsoft.com/office/drawing/2014/main" id="{A9C96449-D123-41BC-9D61-4A9DBEDF984F}"/>
              </a:ext>
            </a:extLst>
          </p:cNvPr>
          <p:cNvSpPr>
            <a:spLocks noGrp="1"/>
          </p:cNvSpPr>
          <p:nvPr>
            <p:ph type="sldNum" sz="quarter" idx="12"/>
          </p:nvPr>
        </p:nvSpPr>
        <p:spPr>
          <a:xfrm>
            <a:off x="-656013" y="6492875"/>
            <a:ext cx="1312025" cy="365125"/>
          </a:xfrm>
        </p:spPr>
        <p:txBody>
          <a:bodyPr/>
          <a:lstStyle/>
          <a:p>
            <a:fld id="{0128BD1A-DB3E-4319-BDFE-8C3B0761B564}" type="slidenum">
              <a:rPr lang="en-US" sz="1600" smtClean="0"/>
              <a:t>2</a:t>
            </a:fld>
            <a:endParaRPr lang="en-US" sz="1600" dirty="0"/>
          </a:p>
        </p:txBody>
      </p:sp>
    </p:spTree>
    <p:extLst>
      <p:ext uri="{BB962C8B-B14F-4D97-AF65-F5344CB8AC3E}">
        <p14:creationId xmlns:p14="http://schemas.microsoft.com/office/powerpoint/2010/main" val="362918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טקסט, יונק, כלב בר&#10;&#10;התיאור נוצר באופן אוטומטי">
            <a:extLst>
              <a:ext uri="{FF2B5EF4-FFF2-40B4-BE49-F238E27FC236}">
                <a16:creationId xmlns:a16="http://schemas.microsoft.com/office/drawing/2014/main" id="{489F072F-42FF-4D4E-AF11-EE9F1F6E4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675" y="1938748"/>
            <a:ext cx="1968208" cy="4160018"/>
          </a:xfrm>
          <a:prstGeom prst="rect">
            <a:avLst/>
          </a:prstGeom>
          <a:ln>
            <a:noFill/>
          </a:ln>
          <a:effectLst>
            <a:outerShdw blurRad="292100" dist="139700" dir="2700000" algn="tl" rotWithShape="0">
              <a:srgbClr val="333333">
                <a:alpha val="65000"/>
              </a:srgbClr>
            </a:outerShdw>
          </a:effectLst>
        </p:spPr>
      </p:pic>
      <p:pic>
        <p:nvPicPr>
          <p:cNvPr id="7" name="תמונה 6">
            <a:extLst>
              <a:ext uri="{FF2B5EF4-FFF2-40B4-BE49-F238E27FC236}">
                <a16:creationId xmlns:a16="http://schemas.microsoft.com/office/drawing/2014/main" id="{99686B74-7E28-4AC1-861F-3D731F0BF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431" y="1938749"/>
            <a:ext cx="2340010" cy="4160018"/>
          </a:xfrm>
          <a:prstGeom prst="rect">
            <a:avLst/>
          </a:prstGeom>
          <a:ln>
            <a:noFill/>
          </a:ln>
          <a:effectLst>
            <a:outerShdw blurRad="292100" dist="139700" dir="2700000" algn="tl" rotWithShape="0">
              <a:srgbClr val="333333">
                <a:alpha val="65000"/>
              </a:srgbClr>
            </a:outerShdw>
          </a:effectLst>
        </p:spPr>
      </p:pic>
      <p:pic>
        <p:nvPicPr>
          <p:cNvPr id="9" name="תמונה 8" descr="תמונה שמכילה טקסט, יונק, כלב בר&#10;&#10;התיאור נוצר באופן אוטומטי">
            <a:extLst>
              <a:ext uri="{FF2B5EF4-FFF2-40B4-BE49-F238E27FC236}">
                <a16:creationId xmlns:a16="http://schemas.microsoft.com/office/drawing/2014/main" id="{08C62D49-A888-43FC-909D-E21E36A31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420" y="1938749"/>
            <a:ext cx="2340010" cy="4160018"/>
          </a:xfrm>
          <a:prstGeom prst="rect">
            <a:avLst/>
          </a:prstGeom>
          <a:ln>
            <a:noFill/>
          </a:ln>
          <a:effectLst>
            <a:outerShdw blurRad="292100" dist="139700" dir="2700000" algn="tl" rotWithShape="0">
              <a:srgbClr val="333333">
                <a:alpha val="65000"/>
              </a:srgbClr>
            </a:outerShdw>
          </a:effectLst>
        </p:spPr>
      </p:pic>
      <p:pic>
        <p:nvPicPr>
          <p:cNvPr id="11" name="תמונה 10">
            <a:extLst>
              <a:ext uri="{FF2B5EF4-FFF2-40B4-BE49-F238E27FC236}">
                <a16:creationId xmlns:a16="http://schemas.microsoft.com/office/drawing/2014/main" id="{FD12873D-7F08-4E82-B79C-C8E432514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9617" y="1938748"/>
            <a:ext cx="2340010" cy="4160017"/>
          </a:xfrm>
          <a:prstGeom prst="rect">
            <a:avLst/>
          </a:prstGeom>
          <a:ln>
            <a:noFill/>
          </a:ln>
          <a:effectLst>
            <a:outerShdw blurRad="292100" dist="139700" dir="2700000" algn="tl" rotWithShape="0">
              <a:srgbClr val="333333">
                <a:alpha val="65000"/>
              </a:srgbClr>
            </a:outerShdw>
          </a:effectLst>
        </p:spPr>
      </p:pic>
      <p:sp>
        <p:nvSpPr>
          <p:cNvPr id="12" name="תיבת טקסט 11">
            <a:extLst>
              <a:ext uri="{FF2B5EF4-FFF2-40B4-BE49-F238E27FC236}">
                <a16:creationId xmlns:a16="http://schemas.microsoft.com/office/drawing/2014/main" id="{60B0D74D-6B03-41CA-B11A-44F00FCB553A}"/>
              </a:ext>
            </a:extLst>
          </p:cNvPr>
          <p:cNvSpPr txBox="1"/>
          <p:nvPr/>
        </p:nvSpPr>
        <p:spPr>
          <a:xfrm>
            <a:off x="3490404" y="834886"/>
            <a:ext cx="5211192" cy="523220"/>
          </a:xfrm>
          <a:prstGeom prst="rect">
            <a:avLst/>
          </a:prstGeom>
          <a:noFill/>
        </p:spPr>
        <p:txBody>
          <a:bodyPr wrap="square" rtlCol="0">
            <a:spAutoFit/>
          </a:bodyPr>
          <a:lstStyle/>
          <a:p>
            <a:pPr algn="ctr"/>
            <a:r>
              <a:rPr lang="he-IL" sz="2800" dirty="0">
                <a:latin typeface="Heebo" pitchFamily="2" charset="-79"/>
                <a:cs typeface="Heebo" pitchFamily="2" charset="-79"/>
              </a:rPr>
              <a:t>מסכים נבחרים באפליקציה</a:t>
            </a:r>
          </a:p>
        </p:txBody>
      </p:sp>
      <p:sp>
        <p:nvSpPr>
          <p:cNvPr id="2" name="מציין מיקום של מספר שקופית 1">
            <a:extLst>
              <a:ext uri="{FF2B5EF4-FFF2-40B4-BE49-F238E27FC236}">
                <a16:creationId xmlns:a16="http://schemas.microsoft.com/office/drawing/2014/main" id="{4BFA9D18-6D64-4D08-A58C-6E00185B3FCE}"/>
              </a:ext>
            </a:extLst>
          </p:cNvPr>
          <p:cNvSpPr>
            <a:spLocks noGrp="1"/>
          </p:cNvSpPr>
          <p:nvPr>
            <p:ph type="sldNum" sz="quarter" idx="12"/>
          </p:nvPr>
        </p:nvSpPr>
        <p:spPr>
          <a:xfrm>
            <a:off x="-656013" y="6492875"/>
            <a:ext cx="1312025" cy="365125"/>
          </a:xfrm>
        </p:spPr>
        <p:txBody>
          <a:bodyPr/>
          <a:lstStyle/>
          <a:p>
            <a:fld id="{0128BD1A-DB3E-4319-BDFE-8C3B0761B564}" type="slidenum">
              <a:rPr lang="en-US" sz="1600" smtClean="0"/>
              <a:t>3</a:t>
            </a:fld>
            <a:endParaRPr lang="en-US" sz="1600" dirty="0"/>
          </a:p>
        </p:txBody>
      </p:sp>
    </p:spTree>
    <p:extLst>
      <p:ext uri="{BB962C8B-B14F-4D97-AF65-F5344CB8AC3E}">
        <p14:creationId xmlns:p14="http://schemas.microsoft.com/office/powerpoint/2010/main" val="3318839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56F22174-4A74-4FF8-BB0B-F8C5B55AD276}"/>
              </a:ext>
            </a:extLst>
          </p:cNvPr>
          <p:cNvSpPr>
            <a:spLocks noGrp="1"/>
          </p:cNvSpPr>
          <p:nvPr>
            <p:ph idx="1"/>
          </p:nvPr>
        </p:nvSpPr>
        <p:spPr>
          <a:xfrm>
            <a:off x="4274727" y="869470"/>
            <a:ext cx="3642546" cy="1003717"/>
          </a:xfrm>
        </p:spPr>
        <p:txBody>
          <a:bodyPr>
            <a:normAutofit/>
          </a:bodyPr>
          <a:lstStyle/>
          <a:p>
            <a:pPr marL="0" indent="0" algn="ctr">
              <a:buNone/>
            </a:pPr>
            <a:r>
              <a:rPr lang="he-IL" sz="2800" dirty="0">
                <a:latin typeface="Heebo" pitchFamily="2" charset="-79"/>
                <a:cs typeface="Heebo" pitchFamily="2" charset="-79"/>
              </a:rPr>
              <a:t>סרטון הדגמה</a:t>
            </a:r>
          </a:p>
          <a:p>
            <a:pPr marL="0" indent="0">
              <a:buNone/>
            </a:pPr>
            <a:endParaRPr lang="en-US" dirty="0"/>
          </a:p>
        </p:txBody>
      </p:sp>
      <p:pic>
        <p:nvPicPr>
          <p:cNvPr id="2" name="WhatsApp Video 2021-08-21 at 12.33.43">
            <a:hlinkClick r:id="" action="ppaction://media"/>
            <a:extLst>
              <a:ext uri="{FF2B5EF4-FFF2-40B4-BE49-F238E27FC236}">
                <a16:creationId xmlns:a16="http://schemas.microsoft.com/office/drawing/2014/main" id="{5DE44349-015D-4F1F-9DC5-97E0D97CA5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30623" y="2103120"/>
            <a:ext cx="2130754" cy="3763963"/>
          </a:xfrm>
          <a:prstGeom prst="rect">
            <a:avLst/>
          </a:prstGeom>
        </p:spPr>
      </p:pic>
      <p:sp>
        <p:nvSpPr>
          <p:cNvPr id="4" name="מציין מיקום של מספר שקופית 3">
            <a:extLst>
              <a:ext uri="{FF2B5EF4-FFF2-40B4-BE49-F238E27FC236}">
                <a16:creationId xmlns:a16="http://schemas.microsoft.com/office/drawing/2014/main" id="{B9CD2E66-A52F-4010-A7F4-38233AA200E6}"/>
              </a:ext>
            </a:extLst>
          </p:cNvPr>
          <p:cNvSpPr>
            <a:spLocks noGrp="1"/>
          </p:cNvSpPr>
          <p:nvPr>
            <p:ph type="sldNum" sz="quarter" idx="12"/>
          </p:nvPr>
        </p:nvSpPr>
        <p:spPr>
          <a:xfrm>
            <a:off x="-656013" y="6492875"/>
            <a:ext cx="1312025" cy="365125"/>
          </a:xfrm>
        </p:spPr>
        <p:txBody>
          <a:bodyPr/>
          <a:lstStyle/>
          <a:p>
            <a:fld id="{0128BD1A-DB3E-4319-BDFE-8C3B0761B564}" type="slidenum">
              <a:rPr lang="en-US" sz="1600" smtClean="0"/>
              <a:t>4</a:t>
            </a:fld>
            <a:endParaRPr lang="en-US" sz="1600" dirty="0"/>
          </a:p>
        </p:txBody>
      </p:sp>
    </p:spTree>
    <p:extLst>
      <p:ext uri="{BB962C8B-B14F-4D97-AF65-F5344CB8AC3E}">
        <p14:creationId xmlns:p14="http://schemas.microsoft.com/office/powerpoint/2010/main" val="12694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323A806-3124-4D73-B87D-B630DD63E77D}"/>
              </a:ext>
            </a:extLst>
          </p:cNvPr>
          <p:cNvSpPr>
            <a:spLocks noGrp="1"/>
          </p:cNvSpPr>
          <p:nvPr>
            <p:ph idx="1"/>
          </p:nvPr>
        </p:nvSpPr>
        <p:spPr/>
        <p:txBody>
          <a:bodyPr/>
          <a:lstStyle/>
          <a:p>
            <a:pPr algn="r" rtl="1"/>
            <a:r>
              <a:rPr lang="he-IL" sz="1800" dirty="0">
                <a:solidFill>
                  <a:srgbClr val="2F2E2E"/>
                </a:solidFill>
                <a:effectLst/>
                <a:latin typeface="Heebo" pitchFamily="2" charset="-79"/>
                <a:ea typeface="Calibri" panose="020F0502020204030204" pitchFamily="34" charset="0"/>
                <a:cs typeface="Heebo" pitchFamily="2" charset="-79"/>
              </a:rPr>
              <a:t>צד הלקוח- 	</a:t>
            </a:r>
            <a:r>
              <a:rPr lang="en-US" sz="1800" dirty="0">
                <a:solidFill>
                  <a:srgbClr val="2F2E2E"/>
                </a:solidFill>
                <a:effectLst/>
                <a:latin typeface="Heebo" pitchFamily="2" charset="-79"/>
                <a:ea typeface="Calibri" panose="020F0502020204030204" pitchFamily="34" charset="0"/>
                <a:cs typeface="Heebo" pitchFamily="2" charset="-79"/>
              </a:rPr>
              <a:t>JavaScript, React native</a:t>
            </a:r>
            <a:r>
              <a:rPr lang="he-IL" sz="1800" dirty="0">
                <a:solidFill>
                  <a:srgbClr val="2F2E2E"/>
                </a:solidFill>
                <a:effectLst/>
                <a:latin typeface="Heebo" pitchFamily="2" charset="-79"/>
                <a:ea typeface="Calibri" panose="020F0502020204030204" pitchFamily="34" charset="0"/>
                <a:cs typeface="Heebo" pitchFamily="2" charset="-79"/>
              </a:rPr>
              <a:t>	</a:t>
            </a:r>
            <a:endParaRPr lang="he-IL" sz="1800" dirty="0">
              <a:solidFill>
                <a:srgbClr val="2F2E2E"/>
              </a:solidFill>
              <a:latin typeface="Heebo" pitchFamily="2" charset="-79"/>
              <a:ea typeface="Calibri" panose="020F0502020204030204" pitchFamily="34" charset="0"/>
              <a:cs typeface="Heebo" pitchFamily="2" charset="-79"/>
            </a:endParaRPr>
          </a:p>
          <a:p>
            <a:pPr algn="r" rtl="1"/>
            <a:r>
              <a:rPr lang="he-IL" sz="1800" dirty="0">
                <a:solidFill>
                  <a:srgbClr val="2F2E2E"/>
                </a:solidFill>
                <a:effectLst/>
                <a:latin typeface="Heebo" pitchFamily="2" charset="-79"/>
                <a:ea typeface="Calibri" panose="020F0502020204030204" pitchFamily="34" charset="0"/>
                <a:cs typeface="Heebo" pitchFamily="2" charset="-79"/>
              </a:rPr>
              <a:t>מערכת ניהול- 	</a:t>
            </a:r>
            <a:r>
              <a:rPr lang="en-US" sz="1800" dirty="0">
                <a:solidFill>
                  <a:srgbClr val="2F2E2E"/>
                </a:solidFill>
                <a:effectLst/>
                <a:latin typeface="Heebo" pitchFamily="2" charset="-79"/>
                <a:ea typeface="Calibri" panose="020F0502020204030204" pitchFamily="34" charset="0"/>
                <a:cs typeface="Heebo" pitchFamily="2" charset="-79"/>
              </a:rPr>
              <a:t>JavaScript, React</a:t>
            </a:r>
            <a:endParaRPr lang="he-IL" sz="1800" dirty="0">
              <a:solidFill>
                <a:srgbClr val="2F2E2E"/>
              </a:solidFill>
              <a:effectLst/>
              <a:latin typeface="Heebo" pitchFamily="2" charset="-79"/>
              <a:ea typeface="Calibri" panose="020F0502020204030204" pitchFamily="34" charset="0"/>
              <a:cs typeface="Heebo" pitchFamily="2" charset="-79"/>
            </a:endParaRPr>
          </a:p>
          <a:p>
            <a:pPr algn="r" rtl="1"/>
            <a:r>
              <a:rPr lang="he-IL" sz="1800" dirty="0">
                <a:solidFill>
                  <a:srgbClr val="2F2E2E"/>
                </a:solidFill>
                <a:effectLst/>
                <a:latin typeface="Heebo" pitchFamily="2" charset="-79"/>
                <a:ea typeface="Calibri" panose="020F0502020204030204" pitchFamily="34" charset="0"/>
                <a:cs typeface="Heebo" pitchFamily="2" charset="-79"/>
              </a:rPr>
              <a:t>צד השרת- </a:t>
            </a:r>
            <a:r>
              <a:rPr lang="en-US" sz="1800" dirty="0">
                <a:solidFill>
                  <a:srgbClr val="2F2E2E"/>
                </a:solidFill>
                <a:effectLst/>
                <a:latin typeface="Heebo" pitchFamily="2" charset="-79"/>
                <a:ea typeface="Calibri" panose="020F0502020204030204" pitchFamily="34" charset="0"/>
                <a:cs typeface="Heebo" pitchFamily="2" charset="-79"/>
              </a:rPr>
              <a:t> </a:t>
            </a:r>
            <a:r>
              <a:rPr lang="he-IL" sz="1800" dirty="0">
                <a:solidFill>
                  <a:srgbClr val="2F2E2E"/>
                </a:solidFill>
                <a:effectLst/>
                <a:latin typeface="Heebo" pitchFamily="2" charset="-79"/>
                <a:ea typeface="Calibri" panose="020F0502020204030204" pitchFamily="34" charset="0"/>
                <a:cs typeface="Heebo" pitchFamily="2" charset="-79"/>
              </a:rPr>
              <a:t>	</a:t>
            </a:r>
            <a:r>
              <a:rPr lang="en-US" sz="1800" dirty="0">
                <a:solidFill>
                  <a:srgbClr val="2F2E2E"/>
                </a:solidFill>
                <a:effectLst/>
                <a:latin typeface="Heebo" pitchFamily="2" charset="-79"/>
                <a:ea typeface="Calibri" panose="020F0502020204030204" pitchFamily="34" charset="0"/>
                <a:cs typeface="Heebo" pitchFamily="2" charset="-79"/>
              </a:rPr>
              <a:t>C#, ASP.NET, Entity Framework, WebSocket</a:t>
            </a:r>
            <a:endParaRPr lang="he-IL" sz="1800" dirty="0">
              <a:solidFill>
                <a:srgbClr val="2F2E2E"/>
              </a:solidFill>
              <a:latin typeface="Heebo" pitchFamily="2" charset="-79"/>
              <a:ea typeface="Calibri" panose="020F0502020204030204" pitchFamily="34" charset="0"/>
              <a:cs typeface="Heebo" pitchFamily="2" charset="-79"/>
            </a:endParaRPr>
          </a:p>
          <a:p>
            <a:pPr algn="r" rtl="1"/>
            <a:r>
              <a:rPr lang="he-IL" sz="1800" dirty="0">
                <a:solidFill>
                  <a:srgbClr val="2F2E2E"/>
                </a:solidFill>
                <a:effectLst/>
                <a:latin typeface="Heebo" pitchFamily="2" charset="-79"/>
                <a:ea typeface="Calibri" panose="020F0502020204030204" pitchFamily="34" charset="0"/>
                <a:cs typeface="Heebo" pitchFamily="2" charset="-79"/>
              </a:rPr>
              <a:t>בסיס הנתונים- 	</a:t>
            </a:r>
            <a:r>
              <a:rPr lang="en-US" sz="1800" dirty="0">
                <a:solidFill>
                  <a:srgbClr val="2F2E2E"/>
                </a:solidFill>
                <a:effectLst/>
                <a:latin typeface="Heebo" pitchFamily="2" charset="-79"/>
                <a:ea typeface="Calibri" panose="020F0502020204030204" pitchFamily="34" charset="0"/>
                <a:cs typeface="Heebo" pitchFamily="2" charset="-79"/>
              </a:rPr>
              <a:t>SQL server</a:t>
            </a:r>
            <a:endParaRPr lang="en-US" sz="1800" dirty="0">
              <a:effectLst/>
              <a:latin typeface="Heebo" pitchFamily="2" charset="-79"/>
              <a:ea typeface="Calibri" panose="020F0502020204030204" pitchFamily="34" charset="0"/>
              <a:cs typeface="Heebo" pitchFamily="2" charset="-79"/>
            </a:endParaRPr>
          </a:p>
          <a:p>
            <a:pPr algn="r" rtl="1"/>
            <a:endParaRPr lang="en-US" dirty="0"/>
          </a:p>
        </p:txBody>
      </p:sp>
      <p:sp>
        <p:nvSpPr>
          <p:cNvPr id="4" name="תיבת טקסט 3">
            <a:extLst>
              <a:ext uri="{FF2B5EF4-FFF2-40B4-BE49-F238E27FC236}">
                <a16:creationId xmlns:a16="http://schemas.microsoft.com/office/drawing/2014/main" id="{5417899A-36CF-488F-B950-D4F1226D35F4}"/>
              </a:ext>
            </a:extLst>
          </p:cNvPr>
          <p:cNvSpPr txBox="1"/>
          <p:nvPr/>
        </p:nvSpPr>
        <p:spPr>
          <a:xfrm>
            <a:off x="3490404" y="834886"/>
            <a:ext cx="5211192" cy="523220"/>
          </a:xfrm>
          <a:prstGeom prst="rect">
            <a:avLst/>
          </a:prstGeom>
          <a:noFill/>
        </p:spPr>
        <p:txBody>
          <a:bodyPr wrap="square" rtlCol="0">
            <a:spAutoFit/>
          </a:bodyPr>
          <a:lstStyle/>
          <a:p>
            <a:pPr algn="ctr"/>
            <a:r>
              <a:rPr lang="he-IL" sz="2800" dirty="0">
                <a:latin typeface="Heebo" pitchFamily="2" charset="-79"/>
                <a:cs typeface="Heebo" pitchFamily="2" charset="-79"/>
              </a:rPr>
              <a:t>תיאור הארכיטקטורה של המוצר</a:t>
            </a:r>
          </a:p>
        </p:txBody>
      </p:sp>
      <p:pic>
        <p:nvPicPr>
          <p:cNvPr id="6" name="תמונה 5">
            <a:extLst>
              <a:ext uri="{FF2B5EF4-FFF2-40B4-BE49-F238E27FC236}">
                <a16:creationId xmlns:a16="http://schemas.microsoft.com/office/drawing/2014/main" id="{16D565A1-1B75-4110-80B6-508EAB88C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424" y="3278143"/>
            <a:ext cx="4916056" cy="2744971"/>
          </a:xfrm>
          <a:prstGeom prst="rect">
            <a:avLst/>
          </a:prstGeom>
          <a:ln>
            <a:noFill/>
          </a:ln>
          <a:effectLst>
            <a:outerShdw blurRad="292100" dist="139700" dir="2700000" algn="tl" rotWithShape="0">
              <a:srgbClr val="333333">
                <a:alpha val="65000"/>
              </a:srgbClr>
            </a:outerShdw>
          </a:effectLst>
        </p:spPr>
      </p:pic>
      <p:sp>
        <p:nvSpPr>
          <p:cNvPr id="2" name="מציין מיקום של מספר שקופית 1">
            <a:extLst>
              <a:ext uri="{FF2B5EF4-FFF2-40B4-BE49-F238E27FC236}">
                <a16:creationId xmlns:a16="http://schemas.microsoft.com/office/drawing/2014/main" id="{04DC2E37-DAFC-4684-AC12-B19551D44EBC}"/>
              </a:ext>
            </a:extLst>
          </p:cNvPr>
          <p:cNvSpPr>
            <a:spLocks noGrp="1"/>
          </p:cNvSpPr>
          <p:nvPr>
            <p:ph type="sldNum" sz="quarter" idx="12"/>
          </p:nvPr>
        </p:nvSpPr>
        <p:spPr>
          <a:xfrm>
            <a:off x="-656013" y="6492875"/>
            <a:ext cx="1312025" cy="365125"/>
          </a:xfrm>
        </p:spPr>
        <p:txBody>
          <a:bodyPr/>
          <a:lstStyle/>
          <a:p>
            <a:fld id="{0128BD1A-DB3E-4319-BDFE-8C3B0761B564}" type="slidenum">
              <a:rPr lang="en-US" sz="1600" smtClean="0"/>
              <a:t>5</a:t>
            </a:fld>
            <a:endParaRPr lang="en-US" sz="1600" dirty="0"/>
          </a:p>
        </p:txBody>
      </p:sp>
    </p:spTree>
    <p:extLst>
      <p:ext uri="{BB962C8B-B14F-4D97-AF65-F5344CB8AC3E}">
        <p14:creationId xmlns:p14="http://schemas.microsoft.com/office/powerpoint/2010/main" val="2300774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6B3D4FC2-FA12-437E-AC18-9CB1E3EB49A6}"/>
              </a:ext>
            </a:extLst>
          </p:cNvPr>
          <p:cNvGraphicFramePr>
            <a:graphicFrameLocks noGrp="1"/>
          </p:cNvGraphicFramePr>
          <p:nvPr>
            <p:ph idx="1"/>
            <p:extLst>
              <p:ext uri="{D42A27DB-BD31-4B8C-83A1-F6EECF244321}">
                <p14:modId xmlns:p14="http://schemas.microsoft.com/office/powerpoint/2010/main" val="2186801099"/>
              </p:ext>
            </p:extLst>
          </p:nvPr>
        </p:nvGraphicFramePr>
        <p:xfrm>
          <a:off x="838201" y="1636621"/>
          <a:ext cx="10515599" cy="3584758"/>
        </p:xfrm>
        <a:graphic>
          <a:graphicData uri="http://schemas.openxmlformats.org/drawingml/2006/table">
            <a:tbl>
              <a:tblPr firstRow="1" bandRow="1">
                <a:tableStyleId>{5C22544A-7EE6-4342-B048-85BDC9FD1C3A}</a:tableStyleId>
              </a:tblPr>
              <a:tblGrid>
                <a:gridCol w="4774545">
                  <a:extLst>
                    <a:ext uri="{9D8B030D-6E8A-4147-A177-3AD203B41FA5}">
                      <a16:colId xmlns:a16="http://schemas.microsoft.com/office/drawing/2014/main" val="1500321577"/>
                    </a:ext>
                  </a:extLst>
                </a:gridCol>
                <a:gridCol w="3416443">
                  <a:extLst>
                    <a:ext uri="{9D8B030D-6E8A-4147-A177-3AD203B41FA5}">
                      <a16:colId xmlns:a16="http://schemas.microsoft.com/office/drawing/2014/main" val="3530705392"/>
                    </a:ext>
                  </a:extLst>
                </a:gridCol>
                <a:gridCol w="2324611">
                  <a:extLst>
                    <a:ext uri="{9D8B030D-6E8A-4147-A177-3AD203B41FA5}">
                      <a16:colId xmlns:a16="http://schemas.microsoft.com/office/drawing/2014/main" val="1173329546"/>
                    </a:ext>
                  </a:extLst>
                </a:gridCol>
              </a:tblGrid>
              <a:tr h="1024438">
                <a:tc>
                  <a:txBody>
                    <a:bodyPr/>
                    <a:lstStyle/>
                    <a:p>
                      <a:pPr algn="r" rtl="1"/>
                      <a:r>
                        <a:rPr lang="he-IL" dirty="0"/>
                        <a:t>יתרונות של </a:t>
                      </a:r>
                      <a:r>
                        <a:rPr lang="en-US" dirty="0"/>
                        <a:t>TinDog</a:t>
                      </a:r>
                      <a:r>
                        <a:rPr lang="he-IL" dirty="0"/>
                        <a:t> על פני מוצר זה</a:t>
                      </a:r>
                      <a:endParaRPr lang="en-US" dirty="0"/>
                    </a:p>
                  </a:txBody>
                  <a:tcPr/>
                </a:tc>
                <a:tc>
                  <a:txBody>
                    <a:bodyPr/>
                    <a:lstStyle/>
                    <a:p>
                      <a:pPr algn="r" rtl="1"/>
                      <a:r>
                        <a:rPr lang="he-IL" dirty="0"/>
                        <a:t>תיאור</a:t>
                      </a:r>
                      <a:endParaRPr lang="en-US" dirty="0"/>
                    </a:p>
                  </a:txBody>
                  <a:tcPr/>
                </a:tc>
                <a:tc>
                  <a:txBody>
                    <a:bodyPr/>
                    <a:lstStyle/>
                    <a:p>
                      <a:pPr algn="r" rtl="1"/>
                      <a:r>
                        <a:rPr lang="he-IL" dirty="0"/>
                        <a:t>שם מוצר</a:t>
                      </a:r>
                      <a:endParaRPr lang="en-US" dirty="0"/>
                    </a:p>
                  </a:txBody>
                  <a:tcPr/>
                </a:tc>
                <a:extLst>
                  <a:ext uri="{0D108BD9-81ED-4DB2-BD59-A6C34878D82A}">
                    <a16:rowId xmlns:a16="http://schemas.microsoft.com/office/drawing/2014/main" val="1308284369"/>
                  </a:ext>
                </a:extLst>
              </a:tr>
              <a:tr h="1349075">
                <a:tc>
                  <a:txBody>
                    <a:bodyPr/>
                    <a:lstStyle/>
                    <a:p>
                      <a:pPr marL="342900" indent="-342900" algn="r" rtl="1">
                        <a:buFont typeface="+mj-lt"/>
                        <a:buAutoNum type="arabicPeriod"/>
                      </a:pPr>
                      <a:r>
                        <a:rPr lang="en-US" dirty="0"/>
                        <a:t>TinDog</a:t>
                      </a:r>
                      <a:r>
                        <a:rPr lang="he-IL" dirty="0"/>
                        <a:t> היא אפליקציה שניתן להוריד לסמארטפון ולכן נגישה יותר ובעלת ממשק נוח ופשוט לכל משתמש. </a:t>
                      </a:r>
                    </a:p>
                    <a:p>
                      <a:pPr marL="342900" indent="-342900" algn="r" rtl="1">
                        <a:buFont typeface="+mj-lt"/>
                        <a:buAutoNum type="arabicPeriod"/>
                      </a:pPr>
                      <a:r>
                        <a:rPr lang="en-US" dirty="0"/>
                        <a:t>TinDog</a:t>
                      </a:r>
                      <a:r>
                        <a:rPr lang="he-IL" dirty="0"/>
                        <a:t> מאפשרת לכל משתמש להוסיף לאפליקציה פרטי כלב הזקוק לבית חם ובכך מאפשרת חשיפה ליותר כלבים הזקוקים לכך.</a:t>
                      </a:r>
                      <a:endParaRPr lang="en-US" dirty="0"/>
                    </a:p>
                    <a:p>
                      <a:pPr marL="342900" indent="-342900" algn="r" rtl="1">
                        <a:buFont typeface="+mj-lt"/>
                        <a:buAutoNum type="arabicPeriod"/>
                      </a:pPr>
                      <a:r>
                        <a:rPr lang="en-US" dirty="0"/>
                        <a:t>TinDog</a:t>
                      </a:r>
                      <a:r>
                        <a:rPr lang="he-IL" dirty="0"/>
                        <a:t> מאפשר שיחת צ'אט עם הבעלים של הכלב לעומת יד 4 שרק מפרסמת את מספר הפלאפון של העמותה </a:t>
                      </a:r>
                    </a:p>
                  </a:txBody>
                  <a:tcPr/>
                </a:tc>
                <a:tc>
                  <a:txBody>
                    <a:bodyPr/>
                    <a:lstStyle/>
                    <a:p>
                      <a:pPr algn="r" rtl="1"/>
                      <a:r>
                        <a:rPr lang="he-IL" dirty="0"/>
                        <a:t>אתר המהווה שיתוף פעולה בין עמותות הפועלות </a:t>
                      </a:r>
                      <a:r>
                        <a:rPr lang="he-IL" sz="1800" b="0" i="0" kern="1200" dirty="0">
                          <a:solidFill>
                            <a:schemeClr val="dk1"/>
                          </a:solidFill>
                          <a:effectLst/>
                          <a:latin typeface="+mn-lt"/>
                          <a:ea typeface="+mn-ea"/>
                          <a:cs typeface="+mn-cs"/>
                        </a:rPr>
                        <a:t>להצלת בעלי חיים נטושים בישראל.</a:t>
                      </a:r>
                    </a:p>
                    <a:p>
                      <a:pPr algn="r" rtl="1"/>
                      <a:r>
                        <a:rPr lang="he-IL" sz="1800" b="0" i="0" kern="1200" dirty="0">
                          <a:solidFill>
                            <a:schemeClr val="dk1"/>
                          </a:solidFill>
                          <a:effectLst/>
                          <a:latin typeface="+mn-lt"/>
                          <a:ea typeface="+mn-ea"/>
                          <a:cs typeface="+mn-cs"/>
                        </a:rPr>
                        <a:t>באתר ניתן למצוא את כלבי העמותות השונות המוצעים לאימוץ.</a:t>
                      </a:r>
                      <a:endParaRPr lang="en-US" dirty="0"/>
                    </a:p>
                  </a:txBody>
                  <a:tcPr/>
                </a:tc>
                <a:tc>
                  <a:txBody>
                    <a:bodyPr/>
                    <a:lstStyle/>
                    <a:p>
                      <a:pPr algn="r" rtl="1"/>
                      <a:r>
                        <a:rPr lang="he-IL" dirty="0"/>
                        <a:t>יד 4</a:t>
                      </a:r>
                      <a:endParaRPr lang="en-US" dirty="0"/>
                    </a:p>
                  </a:txBody>
                  <a:tcPr/>
                </a:tc>
                <a:extLst>
                  <a:ext uri="{0D108BD9-81ED-4DB2-BD59-A6C34878D82A}">
                    <a16:rowId xmlns:a16="http://schemas.microsoft.com/office/drawing/2014/main" val="405677869"/>
                  </a:ext>
                </a:extLst>
              </a:tr>
            </a:tbl>
          </a:graphicData>
        </a:graphic>
      </p:graphicFrame>
      <p:sp>
        <p:nvSpPr>
          <p:cNvPr id="5" name="תיבת טקסט 4">
            <a:extLst>
              <a:ext uri="{FF2B5EF4-FFF2-40B4-BE49-F238E27FC236}">
                <a16:creationId xmlns:a16="http://schemas.microsoft.com/office/drawing/2014/main" id="{C3FDD6EE-644A-4539-8E62-D791D53809FB}"/>
              </a:ext>
            </a:extLst>
          </p:cNvPr>
          <p:cNvSpPr txBox="1"/>
          <p:nvPr/>
        </p:nvSpPr>
        <p:spPr>
          <a:xfrm>
            <a:off x="3490404" y="834886"/>
            <a:ext cx="5211192" cy="523220"/>
          </a:xfrm>
          <a:prstGeom prst="rect">
            <a:avLst/>
          </a:prstGeom>
          <a:noFill/>
        </p:spPr>
        <p:txBody>
          <a:bodyPr wrap="square" rtlCol="0">
            <a:spAutoFit/>
          </a:bodyPr>
          <a:lstStyle/>
          <a:p>
            <a:pPr algn="ctr"/>
            <a:r>
              <a:rPr lang="he-IL" sz="2800" dirty="0">
                <a:latin typeface="Heebo" pitchFamily="2" charset="-79"/>
                <a:cs typeface="Heebo" pitchFamily="2" charset="-79"/>
              </a:rPr>
              <a:t>השוואה למוצרים דומים</a:t>
            </a:r>
          </a:p>
        </p:txBody>
      </p:sp>
      <p:sp>
        <p:nvSpPr>
          <p:cNvPr id="2" name="מציין מיקום של מספר שקופית 1">
            <a:extLst>
              <a:ext uri="{FF2B5EF4-FFF2-40B4-BE49-F238E27FC236}">
                <a16:creationId xmlns:a16="http://schemas.microsoft.com/office/drawing/2014/main" id="{88274FE4-9316-41B8-9C63-326552B2199D}"/>
              </a:ext>
            </a:extLst>
          </p:cNvPr>
          <p:cNvSpPr>
            <a:spLocks noGrp="1"/>
          </p:cNvSpPr>
          <p:nvPr>
            <p:ph type="sldNum" sz="quarter" idx="12"/>
          </p:nvPr>
        </p:nvSpPr>
        <p:spPr>
          <a:xfrm>
            <a:off x="-656013" y="6492875"/>
            <a:ext cx="1312025" cy="365125"/>
          </a:xfrm>
        </p:spPr>
        <p:txBody>
          <a:bodyPr/>
          <a:lstStyle/>
          <a:p>
            <a:fld id="{0128BD1A-DB3E-4319-BDFE-8C3B0761B564}" type="slidenum">
              <a:rPr lang="en-US" sz="1600" smtClean="0"/>
              <a:t>6</a:t>
            </a:fld>
            <a:endParaRPr lang="en-US" sz="1600" dirty="0"/>
          </a:p>
        </p:txBody>
      </p:sp>
    </p:spTree>
    <p:extLst>
      <p:ext uri="{BB962C8B-B14F-4D97-AF65-F5344CB8AC3E}">
        <p14:creationId xmlns:p14="http://schemas.microsoft.com/office/powerpoint/2010/main" val="1566376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F0B97D8-6737-488A-80E1-0BA16D553504}"/>
              </a:ext>
            </a:extLst>
          </p:cNvPr>
          <p:cNvSpPr>
            <a:spLocks noGrp="1"/>
          </p:cNvSpPr>
          <p:nvPr>
            <p:ph type="title"/>
          </p:nvPr>
        </p:nvSpPr>
        <p:spPr>
          <a:xfrm>
            <a:off x="1097280" y="286603"/>
            <a:ext cx="10058400" cy="1450757"/>
          </a:xfrm>
        </p:spPr>
        <p:txBody>
          <a:bodyPr>
            <a:normAutofit/>
          </a:bodyPr>
          <a:lstStyle/>
          <a:p>
            <a:pPr algn="r" rtl="1"/>
            <a:r>
              <a:rPr lang="he-IL" dirty="0">
                <a:latin typeface="Heebo" pitchFamily="2" charset="-79"/>
                <a:cs typeface="Heebo" pitchFamily="2" charset="-79"/>
              </a:rPr>
              <a:t>סיכום</a:t>
            </a:r>
            <a:endParaRPr lang="en-US" dirty="0">
              <a:latin typeface="Heebo" pitchFamily="2" charset="-79"/>
              <a:cs typeface="Heebo" pitchFamily="2" charset="-79"/>
            </a:endParaRPr>
          </a:p>
        </p:txBody>
      </p:sp>
      <p:pic>
        <p:nvPicPr>
          <p:cNvPr id="1028" name="Picture 4" descr="סוגים שונים של אילוף כלבים">
            <a:extLst>
              <a:ext uri="{FF2B5EF4-FFF2-40B4-BE49-F238E27FC236}">
                <a16:creationId xmlns:a16="http://schemas.microsoft.com/office/drawing/2014/main" id="{51140F98-20C8-4B64-9032-3D953BB8A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87" r="22594"/>
          <a:stretch/>
        </p:blipFill>
        <p:spPr bwMode="auto">
          <a:xfrm>
            <a:off x="1076432" y="1916318"/>
            <a:ext cx="3094997" cy="3471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718C5ABF-3C88-4D3C-985B-71DAD4EF358D}"/>
              </a:ext>
            </a:extLst>
          </p:cNvPr>
          <p:cNvSpPr>
            <a:spLocks noGrp="1"/>
          </p:cNvSpPr>
          <p:nvPr>
            <p:ph idx="1"/>
          </p:nvPr>
        </p:nvSpPr>
        <p:spPr>
          <a:xfrm>
            <a:off x="4639733" y="1845734"/>
            <a:ext cx="6515947" cy="4023360"/>
          </a:xfrm>
        </p:spPr>
        <p:txBody>
          <a:bodyPr>
            <a:normAutofit/>
          </a:bodyPr>
          <a:lstStyle/>
          <a:p>
            <a:pPr algn="r" rtl="1">
              <a:lnSpc>
                <a:spcPct val="150000"/>
              </a:lnSpc>
            </a:pPr>
            <a:r>
              <a:rPr lang="he-IL" dirty="0">
                <a:latin typeface="Heebo" pitchFamily="2" charset="-79"/>
                <a:cs typeface="Heebo" pitchFamily="2" charset="-79"/>
              </a:rPr>
              <a:t>אנו מאמינים כי </a:t>
            </a:r>
            <a:r>
              <a:rPr lang="en-US" dirty="0">
                <a:latin typeface="Heebo" pitchFamily="2" charset="-79"/>
                <a:cs typeface="Heebo" pitchFamily="2" charset="-79"/>
              </a:rPr>
              <a:t>TinDog</a:t>
            </a:r>
            <a:r>
              <a:rPr lang="he-IL" dirty="0">
                <a:latin typeface="Heebo" pitchFamily="2" charset="-79"/>
                <a:cs typeface="Heebo" pitchFamily="2" charset="-79"/>
              </a:rPr>
              <a:t>, ההופך את חווית האימוץ להרבה יותר פשוטה ונוחה, יגרום ליותר ויותר אנשים להעדיף לאמץ כלב על פני רכישה ובכך יביא להורדה משמעותית במספר הכלבים המומתים וחסרי הבית במדינה.</a:t>
            </a:r>
          </a:p>
        </p:txBody>
      </p:sp>
      <p:sp>
        <p:nvSpPr>
          <p:cNvPr id="4" name="מציין מיקום של מספר שקופית 3">
            <a:extLst>
              <a:ext uri="{FF2B5EF4-FFF2-40B4-BE49-F238E27FC236}">
                <a16:creationId xmlns:a16="http://schemas.microsoft.com/office/drawing/2014/main" id="{32E5D000-F662-4161-8935-B72B8AED1EFD}"/>
              </a:ext>
            </a:extLst>
          </p:cNvPr>
          <p:cNvSpPr>
            <a:spLocks noGrp="1"/>
          </p:cNvSpPr>
          <p:nvPr>
            <p:ph type="sldNum" sz="quarter" idx="12"/>
          </p:nvPr>
        </p:nvSpPr>
        <p:spPr>
          <a:xfrm>
            <a:off x="9900458" y="6459785"/>
            <a:ext cx="1312025" cy="365125"/>
          </a:xfrm>
        </p:spPr>
        <p:txBody>
          <a:bodyPr>
            <a:normAutofit/>
          </a:bodyPr>
          <a:lstStyle/>
          <a:p>
            <a:pPr>
              <a:spcAft>
                <a:spcPts val="600"/>
              </a:spcAft>
            </a:pPr>
            <a:fld id="{0128BD1A-DB3E-4319-BDFE-8C3B0761B564}" type="slidenum">
              <a:rPr lang="en-US" smtClean="0"/>
              <a:pPr>
                <a:spcAft>
                  <a:spcPts val="600"/>
                </a:spcAft>
              </a:pPr>
              <a:t>7</a:t>
            </a:fld>
            <a:endParaRPr lang="en-US"/>
          </a:p>
        </p:txBody>
      </p:sp>
    </p:spTree>
    <p:extLst>
      <p:ext uri="{BB962C8B-B14F-4D97-AF65-F5344CB8AC3E}">
        <p14:creationId xmlns:p14="http://schemas.microsoft.com/office/powerpoint/2010/main" val="2184135741"/>
      </p:ext>
    </p:extLst>
  </p:cSld>
  <p:clrMapOvr>
    <a:masterClrMapping/>
  </p:clrMapOvr>
</p:sld>
</file>

<file path=ppt/theme/theme1.xml><?xml version="1.0" encoding="utf-8"?>
<a:theme xmlns:a="http://schemas.openxmlformats.org/drawingml/2006/main" name="מבט לאחור">
  <a:themeElements>
    <a:clrScheme name="מבט לאחור">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מבט לאחור">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מבט לאחור">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AAFB9AF71CA46939A86B65BF02187" ma:contentTypeVersion="9" ma:contentTypeDescription="Create a new document." ma:contentTypeScope="" ma:versionID="25edc483e611dd0fde4230f7766aa317">
  <xsd:schema xmlns:xsd="http://www.w3.org/2001/XMLSchema" xmlns:xs="http://www.w3.org/2001/XMLSchema" xmlns:p="http://schemas.microsoft.com/office/2006/metadata/properties" xmlns:ns3="d797c0db-bd68-4c6e-af18-8d594051e1fc" targetNamespace="http://schemas.microsoft.com/office/2006/metadata/properties" ma:root="true" ma:fieldsID="23e420ee04080659f560b144cd6e2375" ns3:_="">
    <xsd:import namespace="d797c0db-bd68-4c6e-af18-8d594051e1f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7c0db-bd68-4c6e-af18-8d594051e1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107C67-EC8F-4788-8BE1-CBCD2DA8D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7c0db-bd68-4c6e-af18-8d594051e1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555C52-1123-447F-A71C-6224DE51C41C}">
  <ds:schemaRefs>
    <ds:schemaRef ds:uri="http://schemas.microsoft.com/sharepoint/v3/contenttype/forms"/>
  </ds:schemaRefs>
</ds:datastoreItem>
</file>

<file path=customXml/itemProps3.xml><?xml version="1.0" encoding="utf-8"?>
<ds:datastoreItem xmlns:ds="http://schemas.openxmlformats.org/officeDocument/2006/customXml" ds:itemID="{066B6FA7-53D8-401C-A0AE-73024061333A}">
  <ds:schemaRefs>
    <ds:schemaRef ds:uri="http://purl.org/dc/terms/"/>
    <ds:schemaRef ds:uri="http://schemas.microsoft.com/office/2006/metadata/properties"/>
    <ds:schemaRef ds:uri="http://schemas.microsoft.com/office/2006/documentManagement/types"/>
    <ds:schemaRef ds:uri="d797c0db-bd68-4c6e-af18-8d594051e1fc"/>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2942</TotalTime>
  <Words>326</Words>
  <Application>Microsoft Office PowerPoint</Application>
  <PresentationFormat>מסך רחב</PresentationFormat>
  <Paragraphs>34</Paragraphs>
  <Slides>7</Slides>
  <Notes>0</Notes>
  <HiddenSlides>0</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7</vt:i4>
      </vt:variant>
    </vt:vector>
  </HeadingPairs>
  <TitlesOfParts>
    <vt:vector size="12" baseType="lpstr">
      <vt:lpstr>Arial</vt:lpstr>
      <vt:lpstr>Calibri</vt:lpstr>
      <vt:lpstr>Calibri Light</vt:lpstr>
      <vt:lpstr>Heebo</vt:lpstr>
      <vt:lpstr>מבט לאחור</vt:lpstr>
      <vt:lpstr>TinDog</vt:lpstr>
      <vt:lpstr>מצגת של PowerPoint‏</vt:lpstr>
      <vt:lpstr>מצגת של PowerPoint‏</vt:lpstr>
      <vt:lpstr>מצגת של PowerPoint‏</vt:lpstr>
      <vt:lpstr>מצגת של PowerPoint‏</vt:lpstr>
      <vt:lpstr>מצגת של PowerPoint‏</vt:lpstr>
      <vt:lpstr>סיכום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TinDog</dc:title>
  <dc:creator>גל קלש</dc:creator>
  <cp:lastModifiedBy>גל קלש</cp:lastModifiedBy>
  <cp:revision>5</cp:revision>
  <dcterms:created xsi:type="dcterms:W3CDTF">2021-08-19T10:51:03Z</dcterms:created>
  <dcterms:modified xsi:type="dcterms:W3CDTF">2021-09-04T10:54:15Z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0x0101001C1AAFB9AF71CA46939A86B65BF02187</vt:lpwstr>
  </property>
</Properties>
</file>