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nton" panose="020F0502020204030204" pitchFamily="2" charset="0"/>
      <p:regular r:id="rId13"/>
    </p:embeddedFont>
    <p:embeddedFont>
      <p:font typeface="Canva Sans Bold" panose="020B0604020202020204" charset="0"/>
      <p:regular r:id="rId14"/>
    </p:embeddedFont>
    <p:embeddedFont>
      <p:font typeface="TT Norms" panose="020B0604020202020204" charset="0"/>
      <p:regular r:id="rId15"/>
    </p:embeddedFont>
    <p:embeddedFont>
      <p:font typeface="TT Norms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81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5.svg"/><Relationship Id="rId7" Type="http://schemas.openxmlformats.org/officeDocument/2006/relationships/image" Target="../media/image2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20109" y="2605709"/>
            <a:ext cx="5077990" cy="50779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165946">
            <a:off x="8558360" y="507114"/>
            <a:ext cx="9272857" cy="9092355"/>
            <a:chOff x="0" y="0"/>
            <a:chExt cx="812800" cy="796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96978"/>
            </a:xfrm>
            <a:custGeom>
              <a:avLst/>
              <a:gdLst/>
              <a:ahLst/>
              <a:cxnLst/>
              <a:rect l="l" t="t" r="r" b="b"/>
              <a:pathLst>
                <a:path w="812800" h="796978">
                  <a:moveTo>
                    <a:pt x="406400" y="0"/>
                  </a:moveTo>
                  <a:cubicBezTo>
                    <a:pt x="181951" y="0"/>
                    <a:pt x="0" y="178410"/>
                    <a:pt x="0" y="398489"/>
                  </a:cubicBezTo>
                  <a:cubicBezTo>
                    <a:pt x="0" y="618569"/>
                    <a:pt x="181951" y="796978"/>
                    <a:pt x="406400" y="796978"/>
                  </a:cubicBezTo>
                  <a:cubicBezTo>
                    <a:pt x="630849" y="796978"/>
                    <a:pt x="812800" y="618569"/>
                    <a:pt x="812800" y="398489"/>
                  </a:cubicBezTo>
                  <a:cubicBezTo>
                    <a:pt x="812800" y="17841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795AC6">
                      <a:alpha val="4500"/>
                    </a:srgbClr>
                  </a:gs>
                  <a:gs pos="100000">
                    <a:srgbClr val="5540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6617"/>
              <a:ext cx="660400" cy="685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694109">
            <a:off x="9125957" y="1124174"/>
            <a:ext cx="8014237" cy="7858235"/>
            <a:chOff x="0" y="0"/>
            <a:chExt cx="812800" cy="796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96978"/>
            </a:xfrm>
            <a:custGeom>
              <a:avLst/>
              <a:gdLst/>
              <a:ahLst/>
              <a:cxnLst/>
              <a:rect l="l" t="t" r="r" b="b"/>
              <a:pathLst>
                <a:path w="812800" h="796978">
                  <a:moveTo>
                    <a:pt x="406400" y="0"/>
                  </a:moveTo>
                  <a:cubicBezTo>
                    <a:pt x="181951" y="0"/>
                    <a:pt x="0" y="178410"/>
                    <a:pt x="0" y="398489"/>
                  </a:cubicBezTo>
                  <a:cubicBezTo>
                    <a:pt x="0" y="618569"/>
                    <a:pt x="181951" y="796978"/>
                    <a:pt x="406400" y="796978"/>
                  </a:cubicBezTo>
                  <a:cubicBezTo>
                    <a:pt x="630849" y="796978"/>
                    <a:pt x="812800" y="618569"/>
                    <a:pt x="812800" y="398489"/>
                  </a:cubicBezTo>
                  <a:cubicBezTo>
                    <a:pt x="812800" y="17841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795AC6">
                      <a:alpha val="4500"/>
                    </a:srgbClr>
                  </a:gs>
                  <a:gs pos="100000">
                    <a:srgbClr val="C6BF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6617"/>
              <a:ext cx="660400" cy="685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0861334" y="4598030"/>
            <a:ext cx="15304372" cy="15304372"/>
          </a:xfrm>
          <a:custGeom>
            <a:avLst/>
            <a:gdLst/>
            <a:ahLst/>
            <a:cxnLst/>
            <a:rect l="l" t="t" r="r" b="b"/>
            <a:pathLst>
              <a:path w="15304372" h="15304372">
                <a:moveTo>
                  <a:pt x="0" y="0"/>
                </a:moveTo>
                <a:lnTo>
                  <a:pt x="15304372" y="0"/>
                </a:lnTo>
                <a:lnTo>
                  <a:pt x="15304372" y="15304372"/>
                </a:lnTo>
                <a:lnTo>
                  <a:pt x="0" y="15304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527156" y="742462"/>
            <a:ext cx="3958208" cy="18999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2812316" y="7644598"/>
            <a:ext cx="3958208" cy="189994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436358" y="5428833"/>
            <a:ext cx="10443210" cy="1770953"/>
            <a:chOff x="0" y="0"/>
            <a:chExt cx="2287874" cy="3879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87874" cy="387976"/>
            </a:xfrm>
            <a:custGeom>
              <a:avLst/>
              <a:gdLst/>
              <a:ahLst/>
              <a:cxnLst/>
              <a:rect l="l" t="t" r="r" b="b"/>
              <a:pathLst>
                <a:path w="2287874" h="387976">
                  <a:moveTo>
                    <a:pt x="0" y="0"/>
                  </a:moveTo>
                  <a:lnTo>
                    <a:pt x="2287874" y="0"/>
                  </a:lnTo>
                  <a:lnTo>
                    <a:pt x="2287874" y="387976"/>
                  </a:lnTo>
                  <a:lnTo>
                    <a:pt x="0" y="387976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287874" cy="426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032432" y="8308852"/>
            <a:ext cx="3520848" cy="70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8"/>
              </a:lnSpc>
            </a:pPr>
            <a:r>
              <a:rPr lang="en-US" sz="2070" b="1">
                <a:solidFill>
                  <a:srgbClr val="2600B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Shahar Shem Tov</a:t>
            </a:r>
          </a:p>
          <a:p>
            <a:pPr algn="l">
              <a:lnSpc>
                <a:spcPts val="2898"/>
              </a:lnSpc>
              <a:spcBef>
                <a:spcPct val="0"/>
              </a:spcBef>
            </a:pPr>
            <a:endParaRPr lang="en-US" sz="2070" b="1">
              <a:solidFill>
                <a:srgbClr val="2600B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7039887" y="9038887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9" name="Freeform 19"/>
          <p:cNvSpPr/>
          <p:nvPr/>
        </p:nvSpPr>
        <p:spPr>
          <a:xfrm>
            <a:off x="2395371" y="9458659"/>
            <a:ext cx="461727" cy="461727"/>
          </a:xfrm>
          <a:custGeom>
            <a:avLst/>
            <a:gdLst/>
            <a:ahLst/>
            <a:cxnLst/>
            <a:rect l="l" t="t" r="r" b="b"/>
            <a:pathLst>
              <a:path w="461727" h="461727">
                <a:moveTo>
                  <a:pt x="0" y="0"/>
                </a:moveTo>
                <a:lnTo>
                  <a:pt x="461727" y="0"/>
                </a:lnTo>
                <a:lnTo>
                  <a:pt x="461727" y="461727"/>
                </a:lnTo>
                <a:lnTo>
                  <a:pt x="0" y="46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0" name="Freeform 20"/>
          <p:cNvSpPr/>
          <p:nvPr/>
        </p:nvSpPr>
        <p:spPr>
          <a:xfrm>
            <a:off x="14603228" y="1516702"/>
            <a:ext cx="2178014" cy="2178014"/>
          </a:xfrm>
          <a:custGeom>
            <a:avLst/>
            <a:gdLst/>
            <a:ahLst/>
            <a:cxnLst/>
            <a:rect l="l" t="t" r="r" b="b"/>
            <a:pathLst>
              <a:path w="2178014" h="2178014">
                <a:moveTo>
                  <a:pt x="0" y="0"/>
                </a:moveTo>
                <a:lnTo>
                  <a:pt x="2178015" y="0"/>
                </a:lnTo>
                <a:lnTo>
                  <a:pt x="2178015" y="2178015"/>
                </a:lnTo>
                <a:lnTo>
                  <a:pt x="0" y="2178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1" name="Freeform 21"/>
          <p:cNvSpPr/>
          <p:nvPr/>
        </p:nvSpPr>
        <p:spPr>
          <a:xfrm>
            <a:off x="8167508" y="1756055"/>
            <a:ext cx="1952984" cy="1952984"/>
          </a:xfrm>
          <a:custGeom>
            <a:avLst/>
            <a:gdLst/>
            <a:ahLst/>
            <a:cxnLst/>
            <a:rect l="l" t="t" r="r" b="b"/>
            <a:pathLst>
              <a:path w="1952984" h="1952984">
                <a:moveTo>
                  <a:pt x="0" y="0"/>
                </a:moveTo>
                <a:lnTo>
                  <a:pt x="1952984" y="0"/>
                </a:lnTo>
                <a:lnTo>
                  <a:pt x="1952984" y="1952984"/>
                </a:lnTo>
                <a:lnTo>
                  <a:pt x="0" y="1952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2" name="TextBox 22"/>
          <p:cNvSpPr txBox="1"/>
          <p:nvPr/>
        </p:nvSpPr>
        <p:spPr>
          <a:xfrm>
            <a:off x="42748" y="3307761"/>
            <a:ext cx="8744943" cy="198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5"/>
              </a:lnSpc>
            </a:pPr>
            <a:r>
              <a:rPr lang="en-US" sz="5299">
                <a:solidFill>
                  <a:srgbClr val="3428BA"/>
                </a:solidFill>
                <a:latin typeface="Anton"/>
                <a:ea typeface="Anton"/>
                <a:cs typeface="Anton"/>
                <a:sym typeface="Anton"/>
              </a:rPr>
              <a:t>CHROME EXTENSION FOR SAFER WHATSAPP MESSAGING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1133" y="5467729"/>
            <a:ext cx="8603810" cy="2198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7"/>
              </a:lnSpc>
            </a:pPr>
            <a:r>
              <a:rPr lang="en-US" sz="3700" spc="9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 SMART ASSISTANT FOR DETECTING SENSITIVE</a:t>
            </a:r>
          </a:p>
          <a:p>
            <a:pPr algn="ctr">
              <a:lnSpc>
                <a:spcPts val="5957"/>
              </a:lnSpc>
            </a:pPr>
            <a:r>
              <a:rPr lang="en-US" sz="3700" spc="9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OR RISKY MESSAGES ON WHATSAPP WEB</a:t>
            </a:r>
          </a:p>
          <a:p>
            <a:pPr algn="ctr">
              <a:lnSpc>
                <a:spcPts val="5957"/>
              </a:lnSpc>
            </a:pPr>
            <a:endParaRPr lang="en-US" sz="3700" spc="96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050690" y="8897473"/>
            <a:ext cx="1469112" cy="69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8"/>
              </a:lnSpc>
              <a:spcBef>
                <a:spcPct val="0"/>
              </a:spcBef>
            </a:pPr>
            <a:r>
              <a:rPr lang="en-US" sz="2070" b="1">
                <a:solidFill>
                  <a:srgbClr val="2600B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Sara Benita</a:t>
            </a:r>
          </a:p>
          <a:p>
            <a:pPr algn="ctr">
              <a:lnSpc>
                <a:spcPts val="2898"/>
              </a:lnSpc>
              <a:spcBef>
                <a:spcPct val="0"/>
              </a:spcBef>
            </a:pPr>
            <a:endParaRPr lang="en-US" sz="2070" b="1">
              <a:solidFill>
                <a:srgbClr val="2600B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2395371" y="8873091"/>
            <a:ext cx="461727" cy="461727"/>
          </a:xfrm>
          <a:custGeom>
            <a:avLst/>
            <a:gdLst/>
            <a:ahLst/>
            <a:cxnLst/>
            <a:rect l="l" t="t" r="r" b="b"/>
            <a:pathLst>
              <a:path w="461727" h="461727">
                <a:moveTo>
                  <a:pt x="0" y="0"/>
                </a:moveTo>
                <a:lnTo>
                  <a:pt x="461727" y="0"/>
                </a:lnTo>
                <a:lnTo>
                  <a:pt x="461727" y="461727"/>
                </a:lnTo>
                <a:lnTo>
                  <a:pt x="0" y="461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6" name="TextBox 26"/>
          <p:cNvSpPr txBox="1"/>
          <p:nvPr/>
        </p:nvSpPr>
        <p:spPr>
          <a:xfrm>
            <a:off x="3082301" y="9506262"/>
            <a:ext cx="1405890" cy="337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8"/>
              </a:lnSpc>
              <a:spcBef>
                <a:spcPct val="0"/>
              </a:spcBef>
            </a:pPr>
            <a:r>
              <a:rPr lang="en-US" sz="2070" b="1">
                <a:solidFill>
                  <a:srgbClr val="2600B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Aviv Natan</a:t>
            </a:r>
          </a:p>
        </p:txBody>
      </p:sp>
      <p:sp>
        <p:nvSpPr>
          <p:cNvPr id="27" name="Freeform 27"/>
          <p:cNvSpPr/>
          <p:nvPr/>
        </p:nvSpPr>
        <p:spPr>
          <a:xfrm>
            <a:off x="2395371" y="8215167"/>
            <a:ext cx="461727" cy="461727"/>
          </a:xfrm>
          <a:custGeom>
            <a:avLst/>
            <a:gdLst/>
            <a:ahLst/>
            <a:cxnLst/>
            <a:rect l="l" t="t" r="r" b="b"/>
            <a:pathLst>
              <a:path w="461727" h="461727">
                <a:moveTo>
                  <a:pt x="0" y="0"/>
                </a:moveTo>
                <a:lnTo>
                  <a:pt x="461727" y="0"/>
                </a:lnTo>
                <a:lnTo>
                  <a:pt x="461727" y="461727"/>
                </a:lnTo>
                <a:lnTo>
                  <a:pt x="0" y="46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42546" y="322630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40"/>
                </a:lnTo>
                <a:lnTo>
                  <a:pt x="0" y="17871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4059449" y="2102314"/>
            <a:ext cx="9666363" cy="292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7"/>
              </a:lnSpc>
            </a:pPr>
            <a:r>
              <a:rPr lang="en-US" sz="8391">
                <a:solidFill>
                  <a:srgbClr val="3428BA"/>
                </a:solidFill>
                <a:latin typeface="Anton"/>
                <a:ea typeface="Anton"/>
                <a:cs typeface="Anton"/>
                <a:sym typeface="Anton"/>
              </a:rPr>
              <a:t>WHAT’S NEXT?</a:t>
            </a:r>
          </a:p>
          <a:p>
            <a:pPr algn="ctr">
              <a:lnSpc>
                <a:spcPts val="11747"/>
              </a:lnSpc>
              <a:spcBef>
                <a:spcPct val="0"/>
              </a:spcBef>
            </a:pPr>
            <a:endParaRPr lang="en-US" sz="8391">
              <a:solidFill>
                <a:srgbClr val="3428BA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767082" y="3939546"/>
            <a:ext cx="11858905" cy="5020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5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•Currently, the user gets feedback only if WhatsApp Web is open and focused on the specific chat where the message is sent.</a:t>
            </a:r>
          </a:p>
          <a:p>
            <a:pPr algn="l">
              <a:lnSpc>
                <a:spcPts val="3625"/>
              </a:lnSpc>
            </a:pPr>
            <a:endParaRPr lang="en-US" sz="25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625"/>
              </a:lnSpc>
            </a:pPr>
            <a:r>
              <a:rPr lang="en-US" sz="25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•We aim to support detection even if the user is not on that chat, </a:t>
            </a:r>
          </a:p>
          <a:p>
            <a:pPr algn="l">
              <a:lnSpc>
                <a:spcPts val="3625"/>
              </a:lnSpc>
            </a:pPr>
            <a:r>
              <a:rPr lang="en-US" sz="25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and even if the message is sent from a mobile device, as long as WhatsApp Web is open and the extension is activein the background.</a:t>
            </a:r>
          </a:p>
          <a:p>
            <a:pPr algn="l">
              <a:lnSpc>
                <a:spcPts val="3625"/>
              </a:lnSpc>
            </a:pPr>
            <a:endParaRPr lang="en-US" sz="25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625"/>
              </a:lnSpc>
            </a:pPr>
            <a:r>
              <a:rPr lang="en-US" sz="25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•Build a dashboard with messages history.</a:t>
            </a:r>
          </a:p>
          <a:p>
            <a:pPr algn="l">
              <a:lnSpc>
                <a:spcPts val="3625"/>
              </a:lnSpc>
            </a:pPr>
            <a:endParaRPr lang="en-US" sz="25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625"/>
              </a:lnSpc>
            </a:pPr>
            <a:r>
              <a:rPr lang="en-US" sz="25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•Extend support beyond text: detect risky images and voice messages as well.</a:t>
            </a:r>
          </a:p>
          <a:p>
            <a:pPr algn="l">
              <a:lnSpc>
                <a:spcPts val="3625"/>
              </a:lnSpc>
              <a:spcBef>
                <a:spcPct val="0"/>
              </a:spcBef>
            </a:pPr>
            <a:endParaRPr lang="en-US" sz="25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820474" y="9038887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42546" y="322630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40"/>
                </a:lnTo>
                <a:lnTo>
                  <a:pt x="0" y="17871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3" name="Group 3"/>
          <p:cNvGrpSpPr/>
          <p:nvPr/>
        </p:nvGrpSpPr>
        <p:grpSpPr>
          <a:xfrm>
            <a:off x="-1979570" y="5269548"/>
            <a:ext cx="22247141" cy="3988752"/>
            <a:chOff x="0" y="0"/>
            <a:chExt cx="5302669" cy="950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02669" cy="950730"/>
            </a:xfrm>
            <a:custGeom>
              <a:avLst/>
              <a:gdLst/>
              <a:ahLst/>
              <a:cxnLst/>
              <a:rect l="l" t="t" r="r" b="b"/>
              <a:pathLst>
                <a:path w="5302669" h="950730">
                  <a:moveTo>
                    <a:pt x="0" y="0"/>
                  </a:moveTo>
                  <a:lnTo>
                    <a:pt x="5302669" y="0"/>
                  </a:lnTo>
                  <a:lnTo>
                    <a:pt x="5302669" y="950730"/>
                  </a:lnTo>
                  <a:lnTo>
                    <a:pt x="0" y="950730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302669" cy="988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3017" y="2427284"/>
            <a:ext cx="5077990" cy="50779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138572" y="1605667"/>
            <a:ext cx="2147544" cy="214754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79217" y="2834119"/>
            <a:ext cx="8592580" cy="2435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29"/>
              </a:lnSpc>
              <a:spcBef>
                <a:spcPct val="0"/>
              </a:spcBef>
            </a:pPr>
            <a:r>
              <a:rPr lang="en-US" sz="14235">
                <a:solidFill>
                  <a:srgbClr val="3428BA"/>
                </a:solidFill>
                <a:latin typeface="Anton"/>
                <a:ea typeface="Anton"/>
                <a:cs typeface="Anton"/>
                <a:sym typeface="Anton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4017" y="1913509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784864" y="4847745"/>
            <a:ext cx="2947693" cy="4114800"/>
          </a:xfrm>
          <a:custGeom>
            <a:avLst/>
            <a:gdLst/>
            <a:ahLst/>
            <a:cxnLst/>
            <a:rect l="l" t="t" r="r" b="b"/>
            <a:pathLst>
              <a:path w="2947693" h="4114800">
                <a:moveTo>
                  <a:pt x="0" y="0"/>
                </a:moveTo>
                <a:lnTo>
                  <a:pt x="2947693" y="0"/>
                </a:lnTo>
                <a:lnTo>
                  <a:pt x="29476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5315" y="4303831"/>
            <a:ext cx="1098588" cy="138187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flipV="1">
            <a:off x="7955188" y="3958094"/>
            <a:ext cx="2134301" cy="0"/>
          </a:xfrm>
          <a:prstGeom prst="line">
            <a:avLst/>
          </a:prstGeom>
          <a:ln w="142875" cap="flat">
            <a:gradFill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6" name="TextBox 6"/>
          <p:cNvSpPr txBox="1"/>
          <p:nvPr/>
        </p:nvSpPr>
        <p:spPr>
          <a:xfrm>
            <a:off x="2912835" y="1751584"/>
            <a:ext cx="12462330" cy="143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7"/>
              </a:lnSpc>
              <a:spcBef>
                <a:spcPct val="0"/>
              </a:spcBef>
            </a:pPr>
            <a:r>
              <a:rPr lang="en-US" sz="8391">
                <a:solidFill>
                  <a:srgbClr val="3428BA"/>
                </a:solidFill>
                <a:latin typeface="Anton"/>
                <a:ea typeface="Anton"/>
                <a:cs typeface="Anton"/>
                <a:sym typeface="Anton"/>
              </a:rPr>
              <a:t>WHAT IS THE PROJECT ABOUT?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14450" y="4956666"/>
            <a:ext cx="8774114" cy="4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3"/>
              </a:lnSpc>
            </a:pPr>
            <a:r>
              <a:rPr lang="en-US" sz="2466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•A Chrome extension that helps users reflect on messages after they are sent on WhatsApp Web.</a:t>
            </a:r>
          </a:p>
          <a:p>
            <a:pPr algn="l">
              <a:lnSpc>
                <a:spcPts val="3453"/>
              </a:lnSpc>
            </a:pPr>
            <a:endParaRPr lang="en-US" sz="2466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453"/>
              </a:lnSpc>
            </a:pPr>
            <a:r>
              <a:rPr lang="en-US" sz="2466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•Messages are sent to our backend, analyzed by OpenAI.</a:t>
            </a:r>
          </a:p>
          <a:p>
            <a:pPr algn="l">
              <a:lnSpc>
                <a:spcPts val="3453"/>
              </a:lnSpc>
            </a:pPr>
            <a:endParaRPr lang="en-US" sz="2466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453"/>
              </a:lnSpc>
            </a:pPr>
            <a:r>
              <a:rPr lang="en-US" sz="2466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•If a message is risky, a warning and explanation are shown to the user.</a:t>
            </a:r>
          </a:p>
          <a:p>
            <a:pPr algn="l">
              <a:lnSpc>
                <a:spcPts val="3453"/>
              </a:lnSpc>
            </a:pPr>
            <a:endParaRPr lang="en-US" sz="2466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453"/>
              </a:lnSpc>
            </a:pPr>
            <a:r>
              <a:rPr lang="en-US" sz="2466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•Built for anyone who wants help communicating more safely – including older adults, parents, or grandparents.</a:t>
            </a:r>
          </a:p>
          <a:p>
            <a:pPr algn="l">
              <a:lnSpc>
                <a:spcPts val="3453"/>
              </a:lnSpc>
              <a:spcBef>
                <a:spcPct val="0"/>
              </a:spcBef>
            </a:pPr>
            <a:endParaRPr lang="en-US" sz="2466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673897" y="2244875"/>
            <a:ext cx="2947693" cy="4114800"/>
          </a:xfrm>
          <a:custGeom>
            <a:avLst/>
            <a:gdLst/>
            <a:ahLst/>
            <a:cxnLst/>
            <a:rect l="l" t="t" r="r" b="b"/>
            <a:pathLst>
              <a:path w="2947693" h="4114800">
                <a:moveTo>
                  <a:pt x="0" y="0"/>
                </a:moveTo>
                <a:lnTo>
                  <a:pt x="2947693" y="0"/>
                </a:lnTo>
                <a:lnTo>
                  <a:pt x="29476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685338" y="5391660"/>
            <a:ext cx="1203221" cy="151348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7039887" y="9038887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4017" y="1913509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3" name="Group 3"/>
          <p:cNvGrpSpPr/>
          <p:nvPr/>
        </p:nvGrpSpPr>
        <p:grpSpPr>
          <a:xfrm>
            <a:off x="95694" y="4863632"/>
            <a:ext cx="9144000" cy="1978510"/>
            <a:chOff x="0" y="0"/>
            <a:chExt cx="2179498" cy="4715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9498" cy="471583"/>
            </a:xfrm>
            <a:custGeom>
              <a:avLst/>
              <a:gdLst/>
              <a:ahLst/>
              <a:cxnLst/>
              <a:rect l="l" t="t" r="r" b="b"/>
              <a:pathLst>
                <a:path w="2179498" h="471583">
                  <a:moveTo>
                    <a:pt x="0" y="0"/>
                  </a:moveTo>
                  <a:lnTo>
                    <a:pt x="2179498" y="0"/>
                  </a:lnTo>
                  <a:lnTo>
                    <a:pt x="2179498" y="471583"/>
                  </a:lnTo>
                  <a:lnTo>
                    <a:pt x="0" y="471583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3350"/>
              <a:ext cx="2179498" cy="338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7427"/>
                </a:lnSpc>
                <a:spcBef>
                  <a:spcPct val="0"/>
                </a:spcBef>
              </a:pPr>
              <a:r>
                <a:rPr lang="en-US" sz="7353" u="none" strike="noStrike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HOW OUR  SYSTEM WORKS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1388" y="3148771"/>
            <a:ext cx="8952612" cy="171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12752">
                <a:solidFill>
                  <a:srgbClr val="3428BA"/>
                </a:solidFill>
                <a:latin typeface="Anton"/>
                <a:ea typeface="Anton"/>
                <a:cs typeface="Anton"/>
                <a:sym typeface="Anton"/>
              </a:rPr>
              <a:t>LIVE DEMO  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3017931" y="7703019"/>
            <a:ext cx="2134301" cy="0"/>
          </a:xfrm>
          <a:prstGeom prst="line">
            <a:avLst/>
          </a:prstGeom>
          <a:ln w="142875" cap="flat">
            <a:gradFill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8" name="Group 8"/>
          <p:cNvGrpSpPr/>
          <p:nvPr/>
        </p:nvGrpSpPr>
        <p:grpSpPr>
          <a:xfrm>
            <a:off x="15020109" y="2605709"/>
            <a:ext cx="5077990" cy="507799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566887" y="2548559"/>
            <a:ext cx="8721113" cy="6143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30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We will show:</a:t>
            </a:r>
          </a:p>
          <a:p>
            <a:pPr algn="l">
              <a:lnSpc>
                <a:spcPts val="4325"/>
              </a:lnSpc>
            </a:pPr>
            <a:endParaRPr lang="en-US" sz="30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4325"/>
              </a:lnSpc>
            </a:pPr>
            <a:r>
              <a:rPr lang="en-US" sz="30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1. The user needs to log in.</a:t>
            </a:r>
          </a:p>
          <a:p>
            <a:pPr algn="l">
              <a:lnSpc>
                <a:spcPts val="4325"/>
              </a:lnSpc>
            </a:pPr>
            <a:endParaRPr lang="en-US" sz="30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5191"/>
              </a:lnSpc>
            </a:pPr>
            <a:r>
              <a:rPr lang="en-US" sz="30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2. If it’s their first time using the extension:</a:t>
            </a:r>
          </a:p>
          <a:p>
            <a:pPr algn="l">
              <a:lnSpc>
                <a:spcPts val="5191"/>
              </a:lnSpc>
            </a:pPr>
            <a:r>
              <a:rPr lang="en-US" sz="30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– They’re asked to create an account.</a:t>
            </a:r>
          </a:p>
          <a:p>
            <a:pPr algn="l">
              <a:lnSpc>
                <a:spcPts val="5191"/>
              </a:lnSpc>
            </a:pPr>
            <a:r>
              <a:rPr lang="en-US" sz="30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– They’re asked to agree to the terms of use.</a:t>
            </a:r>
          </a:p>
          <a:p>
            <a:pPr algn="l">
              <a:lnSpc>
                <a:spcPts val="4325"/>
              </a:lnSpc>
            </a:pPr>
            <a:endParaRPr lang="en-US" sz="30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4325"/>
              </a:lnSpc>
            </a:pPr>
            <a:r>
              <a:rPr lang="en-US" sz="30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3. Otherwise, they can simply log in directly.</a:t>
            </a:r>
          </a:p>
          <a:p>
            <a:pPr algn="l">
              <a:lnSpc>
                <a:spcPts val="4325"/>
              </a:lnSpc>
            </a:pPr>
            <a:endParaRPr lang="en-US" sz="30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065"/>
              </a:lnSpc>
              <a:spcBef>
                <a:spcPct val="0"/>
              </a:spcBef>
            </a:pPr>
            <a:endParaRPr lang="en-US" sz="30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221701" y="392517"/>
            <a:ext cx="3958208" cy="18999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938961" y="8731663"/>
            <a:ext cx="3240285" cy="1555337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6200805" y="9070506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07592" y="3661805"/>
            <a:ext cx="22247141" cy="1298716"/>
            <a:chOff x="0" y="0"/>
            <a:chExt cx="5302669" cy="3095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02669" cy="309553"/>
            </a:xfrm>
            <a:custGeom>
              <a:avLst/>
              <a:gdLst/>
              <a:ahLst/>
              <a:cxnLst/>
              <a:rect l="l" t="t" r="r" b="b"/>
              <a:pathLst>
                <a:path w="5302669" h="309553">
                  <a:moveTo>
                    <a:pt x="0" y="0"/>
                  </a:moveTo>
                  <a:lnTo>
                    <a:pt x="5302669" y="0"/>
                  </a:lnTo>
                  <a:lnTo>
                    <a:pt x="5302669" y="309553"/>
                  </a:lnTo>
                  <a:lnTo>
                    <a:pt x="0" y="309553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02669" cy="347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834017" y="1913509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951704"/>
            <a:ext cx="4712027" cy="61195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086934" y="3747530"/>
            <a:ext cx="6700964" cy="126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4"/>
              </a:lnSpc>
            </a:pPr>
            <a:r>
              <a:rPr lang="en-US" sz="89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MAIN FEATURE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52335" y="5166744"/>
            <a:ext cx="8635665" cy="512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0"/>
              </a:lnSpc>
            </a:pPr>
            <a:r>
              <a:rPr lang="en-US" sz="2436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1. User sends a message on WhatsApp Web.</a:t>
            </a:r>
          </a:p>
          <a:p>
            <a:pPr algn="l">
              <a:lnSpc>
                <a:spcPts val="3410"/>
              </a:lnSpc>
            </a:pPr>
            <a:endParaRPr lang="en-US" sz="2436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410"/>
              </a:lnSpc>
            </a:pPr>
            <a:r>
              <a:rPr lang="en-US" sz="2436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2. Extension captures the outgoing message via content      script.</a:t>
            </a:r>
          </a:p>
          <a:p>
            <a:pPr algn="l">
              <a:lnSpc>
                <a:spcPts val="3410"/>
              </a:lnSpc>
            </a:pPr>
            <a:endParaRPr lang="en-US" sz="2436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410"/>
              </a:lnSpc>
            </a:pPr>
            <a:r>
              <a:rPr lang="en-US" sz="2436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3. Message is sent to the server.</a:t>
            </a:r>
          </a:p>
          <a:p>
            <a:pPr algn="l">
              <a:lnSpc>
                <a:spcPts val="3410"/>
              </a:lnSpc>
            </a:pPr>
            <a:endParaRPr lang="en-US" sz="2436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410"/>
              </a:lnSpc>
            </a:pPr>
            <a:r>
              <a:rPr lang="en-US" sz="2436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4. Backend analyzes it using OpenAI.</a:t>
            </a:r>
          </a:p>
          <a:p>
            <a:pPr algn="l">
              <a:lnSpc>
                <a:spcPts val="3410"/>
              </a:lnSpc>
            </a:pPr>
            <a:endParaRPr lang="en-US" sz="2436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410"/>
              </a:lnSpc>
              <a:spcBef>
                <a:spcPct val="0"/>
              </a:spcBef>
            </a:pPr>
            <a:r>
              <a:rPr lang="en-US" sz="2436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5. If risky, a popup is shown with the category and a short explanation.</a:t>
            </a:r>
          </a:p>
          <a:p>
            <a:pPr algn="l">
              <a:lnSpc>
                <a:spcPts val="3410"/>
              </a:lnSpc>
              <a:spcBef>
                <a:spcPct val="0"/>
              </a:spcBef>
            </a:pPr>
            <a:endParaRPr lang="en-US" sz="2436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399445" y="1028700"/>
            <a:ext cx="1548911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98347" y="4293879"/>
            <a:ext cx="22247141" cy="3988752"/>
            <a:chOff x="0" y="0"/>
            <a:chExt cx="5302669" cy="950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02669" cy="950730"/>
            </a:xfrm>
            <a:custGeom>
              <a:avLst/>
              <a:gdLst/>
              <a:ahLst/>
              <a:cxnLst/>
              <a:rect l="l" t="t" r="r" b="b"/>
              <a:pathLst>
                <a:path w="5302669" h="950730">
                  <a:moveTo>
                    <a:pt x="0" y="0"/>
                  </a:moveTo>
                  <a:lnTo>
                    <a:pt x="5302669" y="0"/>
                  </a:lnTo>
                  <a:lnTo>
                    <a:pt x="5302669" y="950730"/>
                  </a:lnTo>
                  <a:lnTo>
                    <a:pt x="0" y="950730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02669" cy="988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834017" y="1913509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AutoShape 6"/>
          <p:cNvSpPr/>
          <p:nvPr/>
        </p:nvSpPr>
        <p:spPr>
          <a:xfrm flipV="1">
            <a:off x="7955188" y="3958094"/>
            <a:ext cx="2134301" cy="0"/>
          </a:xfrm>
          <a:prstGeom prst="line">
            <a:avLst/>
          </a:prstGeom>
          <a:ln w="142875" cap="flat">
            <a:gradFill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7" name="Freeform 7"/>
          <p:cNvSpPr/>
          <p:nvPr/>
        </p:nvSpPr>
        <p:spPr>
          <a:xfrm>
            <a:off x="17039887" y="9038887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8"/>
          <p:cNvSpPr/>
          <p:nvPr/>
        </p:nvSpPr>
        <p:spPr>
          <a:xfrm>
            <a:off x="14329344" y="660436"/>
            <a:ext cx="3518635" cy="3518635"/>
          </a:xfrm>
          <a:custGeom>
            <a:avLst/>
            <a:gdLst/>
            <a:ahLst/>
            <a:cxnLst/>
            <a:rect l="l" t="t" r="r" b="b"/>
            <a:pathLst>
              <a:path w="3518635" h="3518635">
                <a:moveTo>
                  <a:pt x="0" y="0"/>
                </a:moveTo>
                <a:lnTo>
                  <a:pt x="3518635" y="0"/>
                </a:lnTo>
                <a:lnTo>
                  <a:pt x="3518635" y="3518635"/>
                </a:lnTo>
                <a:lnTo>
                  <a:pt x="0" y="351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TextBox 9"/>
          <p:cNvSpPr txBox="1"/>
          <p:nvPr/>
        </p:nvSpPr>
        <p:spPr>
          <a:xfrm>
            <a:off x="3587893" y="4732077"/>
            <a:ext cx="11528896" cy="300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1"/>
              </a:lnSpc>
            </a:pPr>
            <a:r>
              <a:rPr lang="en-US" sz="3089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•Frontend: Chrome Extension (HTML, JavaScript)</a:t>
            </a:r>
          </a:p>
          <a:p>
            <a:pPr algn="l">
              <a:lnSpc>
                <a:spcPts val="4851"/>
              </a:lnSpc>
            </a:pPr>
            <a:r>
              <a:rPr lang="en-US" sz="3089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•Backend: Node.js with Express</a:t>
            </a:r>
          </a:p>
          <a:p>
            <a:pPr algn="l">
              <a:lnSpc>
                <a:spcPts val="4851"/>
              </a:lnSpc>
            </a:pPr>
            <a:r>
              <a:rPr lang="en-US" sz="3089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•AI Integration: OpenAI API</a:t>
            </a:r>
          </a:p>
          <a:p>
            <a:pPr algn="l">
              <a:lnSpc>
                <a:spcPts val="4851"/>
              </a:lnSpc>
            </a:pPr>
            <a:r>
              <a:rPr lang="en-US" sz="3089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•Database: MongoDB </a:t>
            </a:r>
          </a:p>
          <a:p>
            <a:pPr algn="l">
              <a:lnSpc>
                <a:spcPts val="4851"/>
              </a:lnSpc>
            </a:pPr>
            <a:r>
              <a:rPr lang="en-US" sz="3089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•Security: CryptoJS for basic encryption and JWT</a:t>
            </a:r>
          </a:p>
        </p:txBody>
      </p:sp>
      <p:sp>
        <p:nvSpPr>
          <p:cNvPr id="10" name="Freeform 10"/>
          <p:cNvSpPr/>
          <p:nvPr/>
        </p:nvSpPr>
        <p:spPr>
          <a:xfrm>
            <a:off x="-2487975" y="6523313"/>
            <a:ext cx="5794139" cy="5794139"/>
          </a:xfrm>
          <a:custGeom>
            <a:avLst/>
            <a:gdLst/>
            <a:ahLst/>
            <a:cxnLst/>
            <a:rect l="l" t="t" r="r" b="b"/>
            <a:pathLst>
              <a:path w="5794139" h="5794139">
                <a:moveTo>
                  <a:pt x="0" y="0"/>
                </a:moveTo>
                <a:lnTo>
                  <a:pt x="5794139" y="0"/>
                </a:lnTo>
                <a:lnTo>
                  <a:pt x="5794139" y="5794139"/>
                </a:lnTo>
                <a:lnTo>
                  <a:pt x="0" y="5794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TextBox 11"/>
          <p:cNvSpPr txBox="1"/>
          <p:nvPr/>
        </p:nvSpPr>
        <p:spPr>
          <a:xfrm>
            <a:off x="4310818" y="2100618"/>
            <a:ext cx="9666363" cy="292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7"/>
              </a:lnSpc>
            </a:pPr>
            <a:r>
              <a:rPr lang="en-US" sz="8391">
                <a:solidFill>
                  <a:srgbClr val="3428BA"/>
                </a:solidFill>
                <a:latin typeface="Anton"/>
                <a:ea typeface="Anton"/>
                <a:cs typeface="Anton"/>
                <a:sym typeface="Anton"/>
              </a:rPr>
              <a:t>TECHNOLOGIES USED</a:t>
            </a:r>
          </a:p>
          <a:p>
            <a:pPr algn="ctr">
              <a:lnSpc>
                <a:spcPts val="11747"/>
              </a:lnSpc>
              <a:spcBef>
                <a:spcPct val="0"/>
              </a:spcBef>
            </a:pPr>
            <a:endParaRPr lang="en-US" sz="8391">
              <a:solidFill>
                <a:srgbClr val="3428BA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88725" y="322630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40"/>
                </a:lnTo>
                <a:lnTo>
                  <a:pt x="0" y="17871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9000"/>
          </a:blip>
          <a:srcRect/>
          <a:stretch>
            <a:fillRect/>
          </a:stretch>
        </p:blipFill>
        <p:spPr>
          <a:xfrm>
            <a:off x="1063842" y="1052828"/>
            <a:ext cx="7287857" cy="244143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0" y="2885907"/>
            <a:ext cx="1210781" cy="0"/>
          </a:xfrm>
          <a:prstGeom prst="line">
            <a:avLst/>
          </a:prstGeom>
          <a:ln w="142875" cap="flat">
            <a:gradFill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5" name="Group 5"/>
          <p:cNvGrpSpPr/>
          <p:nvPr/>
        </p:nvGrpSpPr>
        <p:grpSpPr>
          <a:xfrm>
            <a:off x="14268488" y="-276452"/>
            <a:ext cx="5077990" cy="50779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382286" y="1247365"/>
            <a:ext cx="5435815" cy="5805239"/>
          </a:xfrm>
          <a:custGeom>
            <a:avLst/>
            <a:gdLst/>
            <a:ahLst/>
            <a:cxnLst/>
            <a:rect l="l" t="t" r="r" b="b"/>
            <a:pathLst>
              <a:path w="5435815" h="5805239">
                <a:moveTo>
                  <a:pt x="0" y="0"/>
                </a:moveTo>
                <a:lnTo>
                  <a:pt x="5435814" y="0"/>
                </a:lnTo>
                <a:lnTo>
                  <a:pt x="5435814" y="5805239"/>
                </a:lnTo>
                <a:lnTo>
                  <a:pt x="0" y="58052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TextBox 9"/>
          <p:cNvSpPr txBox="1"/>
          <p:nvPr/>
        </p:nvSpPr>
        <p:spPr>
          <a:xfrm>
            <a:off x="3183589" y="1326554"/>
            <a:ext cx="9666363" cy="2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7"/>
              </a:lnSpc>
            </a:pPr>
            <a:r>
              <a:rPr lang="en-US" sz="8091">
                <a:solidFill>
                  <a:srgbClr val="3428BA"/>
                </a:solidFill>
                <a:latin typeface="Anton"/>
                <a:ea typeface="Anton"/>
                <a:cs typeface="Anton"/>
                <a:sym typeface="Anton"/>
              </a:rPr>
              <a:t>DEVELOPMENT PROCESS</a:t>
            </a:r>
          </a:p>
          <a:p>
            <a:pPr algn="ctr">
              <a:lnSpc>
                <a:spcPts val="11327"/>
              </a:lnSpc>
              <a:spcBef>
                <a:spcPct val="0"/>
              </a:spcBef>
            </a:pPr>
            <a:endParaRPr lang="en-US" sz="8091">
              <a:solidFill>
                <a:srgbClr val="3428BA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17481" y="3851654"/>
            <a:ext cx="10198837" cy="588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5985" lvl="1" indent="-257993" algn="l">
              <a:lnSpc>
                <a:spcPts val="3417"/>
              </a:lnSpc>
              <a:buFont typeface="Arial"/>
              <a:buChar char="•"/>
            </a:pPr>
            <a:r>
              <a:rPr lang="en-US" sz="23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Explored WhatsApp Web and figured out how to detect outgoing messages.</a:t>
            </a:r>
          </a:p>
          <a:p>
            <a:pPr algn="l">
              <a:lnSpc>
                <a:spcPts val="3417"/>
              </a:lnSpc>
            </a:pPr>
            <a:endParaRPr lang="en-US" sz="23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marL="515985" lvl="1" indent="-257993" algn="l">
              <a:lnSpc>
                <a:spcPts val="3345"/>
              </a:lnSpc>
              <a:buFont typeface="Arial"/>
              <a:buChar char="•"/>
            </a:pPr>
            <a:r>
              <a:rPr lang="en-US" sz="23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Built a content script to capture messages from the interface.</a:t>
            </a:r>
          </a:p>
          <a:p>
            <a:pPr algn="l">
              <a:lnSpc>
                <a:spcPts val="3345"/>
              </a:lnSpc>
            </a:pPr>
            <a:endParaRPr lang="en-US" sz="23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marL="515985" lvl="1" indent="-257993" algn="l">
              <a:lnSpc>
                <a:spcPts val="3345"/>
              </a:lnSpc>
              <a:buFont typeface="Arial"/>
              <a:buChar char="•"/>
            </a:pPr>
            <a:r>
              <a:rPr lang="en-US" sz="23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Integrated OpenAI with a custom prompt to classify messages.</a:t>
            </a:r>
          </a:p>
          <a:p>
            <a:pPr algn="l">
              <a:lnSpc>
                <a:spcPts val="3345"/>
              </a:lnSpc>
            </a:pPr>
            <a:endParaRPr lang="en-US" sz="23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marL="515985" lvl="1" indent="-257993" algn="l">
              <a:lnSpc>
                <a:spcPts val="3345"/>
              </a:lnSpc>
              <a:buFont typeface="Arial"/>
              <a:buChar char="•"/>
            </a:pPr>
            <a:r>
              <a:rPr lang="en-US" sz="23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Connected to MongoDB to store users and message data.</a:t>
            </a:r>
          </a:p>
          <a:p>
            <a:pPr algn="l">
              <a:lnSpc>
                <a:spcPts val="3345"/>
              </a:lnSpc>
            </a:pPr>
            <a:endParaRPr lang="en-US" sz="23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marL="515985" lvl="1" indent="-257993" algn="l">
              <a:lnSpc>
                <a:spcPts val="3345"/>
              </a:lnSpc>
              <a:buFont typeface="Arial"/>
              <a:buChar char="•"/>
            </a:pPr>
            <a:r>
              <a:rPr lang="en-US" sz="23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Added login &amp; registration with privacy notice and user agreement.</a:t>
            </a:r>
          </a:p>
          <a:p>
            <a:pPr algn="l">
              <a:lnSpc>
                <a:spcPts val="3345"/>
              </a:lnSpc>
            </a:pPr>
            <a:endParaRPr lang="en-US" sz="23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marL="515985" lvl="1" indent="-257993" algn="l">
              <a:lnSpc>
                <a:spcPts val="3345"/>
              </a:lnSpc>
              <a:buFont typeface="Arial"/>
              <a:buChar char="•"/>
            </a:pPr>
            <a:r>
              <a:rPr lang="en-US" sz="23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Secured the system using JWT-based authentication</a:t>
            </a:r>
          </a:p>
          <a:p>
            <a:pPr algn="l">
              <a:lnSpc>
                <a:spcPts val="3345"/>
              </a:lnSpc>
            </a:pPr>
            <a:endParaRPr lang="en-US" sz="23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345"/>
              </a:lnSpc>
              <a:spcBef>
                <a:spcPct val="0"/>
              </a:spcBef>
            </a:pPr>
            <a:endParaRPr lang="en-US" sz="23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8325" y="-3889252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3" name="Group 3"/>
          <p:cNvGrpSpPr/>
          <p:nvPr/>
        </p:nvGrpSpPr>
        <p:grpSpPr>
          <a:xfrm>
            <a:off x="9573744" y="2234778"/>
            <a:ext cx="11784860" cy="1427027"/>
            <a:chOff x="0" y="0"/>
            <a:chExt cx="2808955" cy="340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08955" cy="340136"/>
            </a:xfrm>
            <a:custGeom>
              <a:avLst/>
              <a:gdLst/>
              <a:ahLst/>
              <a:cxnLst/>
              <a:rect l="l" t="t" r="r" b="b"/>
              <a:pathLst>
                <a:path w="2808955" h="340136">
                  <a:moveTo>
                    <a:pt x="0" y="0"/>
                  </a:moveTo>
                  <a:lnTo>
                    <a:pt x="2808955" y="0"/>
                  </a:lnTo>
                  <a:lnTo>
                    <a:pt x="2808955" y="340136"/>
                  </a:lnTo>
                  <a:lnTo>
                    <a:pt x="0" y="340136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08955" cy="37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0742546" y="322630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40"/>
                </a:lnTo>
                <a:lnTo>
                  <a:pt x="0" y="17871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/>
          <p:cNvSpPr/>
          <p:nvPr/>
        </p:nvSpPr>
        <p:spPr>
          <a:xfrm>
            <a:off x="1736184" y="5596921"/>
            <a:ext cx="6217418" cy="4114800"/>
          </a:xfrm>
          <a:custGeom>
            <a:avLst/>
            <a:gdLst/>
            <a:ahLst/>
            <a:cxnLst/>
            <a:rect l="l" t="t" r="r" b="b"/>
            <a:pathLst>
              <a:path w="6217418" h="4114800">
                <a:moveTo>
                  <a:pt x="0" y="0"/>
                </a:moveTo>
                <a:lnTo>
                  <a:pt x="6217417" y="0"/>
                </a:lnTo>
                <a:lnTo>
                  <a:pt x="62174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TextBox 8"/>
          <p:cNvSpPr txBox="1"/>
          <p:nvPr/>
        </p:nvSpPr>
        <p:spPr>
          <a:xfrm>
            <a:off x="9752005" y="2397872"/>
            <a:ext cx="6700964" cy="126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4"/>
              </a:lnSpc>
            </a:pPr>
            <a:r>
              <a:rPr lang="en-US" sz="89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CHALLENGES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52005" y="4246757"/>
            <a:ext cx="8535995" cy="5020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5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•WhatsApp Web DOM is dynamic and changes often.</a:t>
            </a:r>
          </a:p>
          <a:p>
            <a:pPr algn="l">
              <a:lnSpc>
                <a:spcPts val="3625"/>
              </a:lnSpc>
            </a:pPr>
            <a:endParaRPr lang="en-US" sz="25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4558"/>
              </a:lnSpc>
            </a:pPr>
            <a:r>
              <a:rPr lang="en-US" sz="25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•Choosing the right method to analyze messages:</a:t>
            </a:r>
          </a:p>
          <a:p>
            <a:pPr algn="l">
              <a:lnSpc>
                <a:spcPts val="4558"/>
              </a:lnSpc>
            </a:pPr>
            <a:r>
              <a:rPr lang="en-US" sz="25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– Initially trained a custom model using HuggingFace.</a:t>
            </a:r>
          </a:p>
          <a:p>
            <a:pPr algn="l">
              <a:lnSpc>
                <a:spcPts val="4558"/>
              </a:lnSpc>
            </a:pPr>
            <a:r>
              <a:rPr lang="en-US" sz="25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– Switched to OpenAI for more accurate and nuanced results.</a:t>
            </a:r>
          </a:p>
          <a:p>
            <a:pPr algn="l">
              <a:lnSpc>
                <a:spcPts val="3625"/>
              </a:lnSpc>
            </a:pPr>
            <a:endParaRPr lang="en-US" sz="25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625"/>
              </a:lnSpc>
            </a:pPr>
            <a:r>
              <a:rPr lang="en-US" sz="258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•Designing clear and helpful feedback for users in real time.</a:t>
            </a:r>
          </a:p>
          <a:p>
            <a:pPr algn="l">
              <a:lnSpc>
                <a:spcPts val="3625"/>
              </a:lnSpc>
              <a:spcBef>
                <a:spcPct val="0"/>
              </a:spcBef>
            </a:pPr>
            <a:endParaRPr lang="en-US" sz="2589" b="1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239410" y="2106468"/>
            <a:ext cx="3240285" cy="15553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6333459" y="5974927"/>
            <a:ext cx="3240285" cy="1555337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7039887" y="9038887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Microsoft Office PowerPoint</Application>
  <PresentationFormat>מותאם אישית</PresentationFormat>
  <Paragraphs>71</Paragraphs>
  <Slides>11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8" baseType="lpstr">
      <vt:lpstr>Canva Sans Bold</vt:lpstr>
      <vt:lpstr>Anton</vt:lpstr>
      <vt:lpstr>Arial</vt:lpstr>
      <vt:lpstr>TT Norms Bold</vt:lpstr>
      <vt:lpstr>Calibri</vt:lpstr>
      <vt:lpstr>TT Norms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Chrome Extension for Safer WhatsApp Messaging</dc:title>
  <dc:creator>שחר שם טוב</dc:creator>
  <cp:lastModifiedBy>שחר שם טוב</cp:lastModifiedBy>
  <cp:revision>1</cp:revision>
  <dcterms:created xsi:type="dcterms:W3CDTF">2006-08-16T00:00:00Z</dcterms:created>
  <dcterms:modified xsi:type="dcterms:W3CDTF">2025-05-27T11:00:25Z</dcterms:modified>
  <dc:identifier>DAGn6BXpmNs</dc:identifier>
</cp:coreProperties>
</file>