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18BF31E-EA46-451E-9B9F-43418385420C}" type="datetimeFigureOut">
              <a:rPr lang="he-IL" smtClean="0"/>
              <a:t>כ'/אלול/תשפ"א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F8275B2-D9AD-4553-BEBB-07DEF90E3B3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446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FF5BBBC-A809-48F3-9900-AF7CE07091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C49E3CAA-F9BF-401C-BD3C-93CA28C332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E6AA20A-C9CE-4743-9D66-F06021433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FE36-032C-4792-BA4C-E2B103E59356}" type="datetime8">
              <a:rPr lang="he-IL" smtClean="0"/>
              <a:t>28 אוגוסט 21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CB75F96-ED07-4FB7-B5FE-114B6FE26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268F676-F7B7-4D8F-9560-68E5ECCB2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5D86-B3C7-4A79-8D6F-C76188072F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949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7ADAC9D-B968-48B3-B718-DEE38C90A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D1343A4F-8009-4842-909E-E8E3DE48F9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669D6CD-3097-4460-B7E0-1C5376DA1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6333-7768-477D-8667-168EEC1DC606}" type="datetime8">
              <a:rPr lang="he-IL" smtClean="0"/>
              <a:t>28 אוגוסט 21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CA3248D-5DD0-4BDE-A4BF-CA2898202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63FB938-37DA-4327-99A1-BF1BA9A85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5D86-B3C7-4A79-8D6F-C76188072F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3086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A263D4CF-12A0-44D5-B34B-30CF97E9CC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C8F4050D-11C1-45D9-97ED-F02D4B4A94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815FEF6-2CCA-49BA-9211-50A3C2344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7EA4-8BB3-4437-BEC3-7B30701AA0EB}" type="datetime8">
              <a:rPr lang="he-IL" smtClean="0"/>
              <a:t>28 אוגוסט 21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566EB3A-EC57-45B5-B114-48771938A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73D29F4-A5DB-4FF6-A51A-E03758AAC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5D86-B3C7-4A79-8D6F-C76188072F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5109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8B5CE85-015E-4218-AA29-A479370D2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A25539F-B339-4F1C-814D-9B06A63CA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F132676-396C-4847-8F84-A83CA50B2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2210C-9C29-4338-9980-79F27B381031}" type="datetime8">
              <a:rPr lang="he-IL" smtClean="0"/>
              <a:t>28 אוגוסט 21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831A7CC-7129-43D6-AE38-088D1859F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7FFBD11-9FB3-4E4F-AD76-1CFEE556B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5D86-B3C7-4A79-8D6F-C76188072F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086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CF4C439-14FA-4D7B-9AE3-CA4692E65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997FAD8-54FE-44CB-BEAA-21BFD6F0F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6F40956-4EAF-4DC1-9619-872AB6CF9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3CD19-D904-4B0F-8F2B-397A960D579D}" type="datetime8">
              <a:rPr lang="he-IL" smtClean="0"/>
              <a:t>28 אוגוסט 21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A80D133-402E-4D6A-8B81-77598FF90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5ADAECB-125D-413B-8CC5-6E01CDFAF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5D86-B3C7-4A79-8D6F-C76188072F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8418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ED34925-8ADE-48BD-8A03-ACC0957F8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BE354DE-F4DB-4572-9365-CAEF2C4EA9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491C50FE-CB12-4B8B-8716-0108AB2B5C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395EB473-5227-4CA3-8064-211819009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F3C4D-61B3-462D-9656-E3B3E164517D}" type="datetime8">
              <a:rPr lang="he-IL" smtClean="0"/>
              <a:t>28 אוגוסט 21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FE956791-B97E-44CC-AE4A-18A561542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4AF70025-5FC6-4AF9-9838-2F2C335FB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5D86-B3C7-4A79-8D6F-C76188072F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53678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04494F6-AD43-40A4-827F-1BB21A770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523A5FD-A982-442A-86FF-E41A5CB0B1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3EE7E503-174B-4F49-93F7-5FC962B2CE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1333A6F9-5FE7-4558-B918-44150178BA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B969700E-AFE2-4022-965A-077E96897F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3DDC2241-7751-41B6-AC8B-DC9C1349A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A196-8EFA-4F2E-9DE5-0431B5DB37DE}" type="datetime8">
              <a:rPr lang="he-IL" smtClean="0"/>
              <a:t>28 אוגוסט 21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67809783-CFF0-465C-9B8B-35A7D48DB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1FE5F1AA-B942-4442-AC8E-5C057972E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5D86-B3C7-4A79-8D6F-C76188072F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73949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CFFA6E9-7267-4C3F-8441-50BF935E2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9EFAC4BC-8609-4E1D-AF94-33E0CF4B5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5433-9CFF-4A80-8948-CED3F41A58FD}" type="datetime8">
              <a:rPr lang="he-IL" smtClean="0"/>
              <a:t>28 אוגוסט 21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1F17D1DB-9476-4DAB-81C8-3C80FF9B7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6A81A3E2-A435-4412-9F3F-BC4F0D8FC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5D86-B3C7-4A79-8D6F-C76188072F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6719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061A8CB0-09DB-454E-8E69-BFFD553E9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08C5-6EFC-44EA-A36D-691EA955598C}" type="datetime8">
              <a:rPr lang="he-IL" smtClean="0"/>
              <a:t>28 אוגוסט 21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A2098A20-7C22-418E-BAC5-261B488C8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8CB517F5-B7B6-4177-AB24-FDC8BD392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5D86-B3C7-4A79-8D6F-C76188072F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4913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0FE55EA-A7D8-42A4-B838-9A3E7D0FB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D87192F-D089-4891-9A67-EF9D38E32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3F1FB6B2-B1E3-47BF-9046-068A6F687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A74B85E-6722-4293-B903-AD83A73ED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B404-B1EF-4A8C-AFF4-E109F2A31049}" type="datetime8">
              <a:rPr lang="he-IL" smtClean="0"/>
              <a:t>28 אוגוסט 21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E58D5726-A215-4CAB-B21C-50414C9D9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BFBDAB6-3E38-446C-BF6B-66D80447C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5D86-B3C7-4A79-8D6F-C76188072F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39109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46C1613-F3A0-42E9-BC86-A81D23789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AC1998A3-3F9C-4F8A-994C-11E604080C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445FB46A-D123-497C-BF47-256B98C83D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75DE2A79-60E3-4D5E-8058-4CE64A8C4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93D0-7E55-4B8B-9776-2E518B62E317}" type="datetime8">
              <a:rPr lang="he-IL" smtClean="0"/>
              <a:t>28 אוגוסט 21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1A784C6-E862-4B99-B88C-3D17750D0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B1419085-B220-4AF4-A89E-69C296CF9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5D86-B3C7-4A79-8D6F-C76188072F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0336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EDE035C1-32FF-4A66-A615-13DD4758D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B56C94CA-67DB-4422-AA6E-E71AEB5A9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BA1EBFA-36AD-4CF5-AA96-A7C6DA8A2D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E220F-025B-40F4-B01D-3EA1000DAC80}" type="datetime8">
              <a:rPr lang="he-IL" smtClean="0"/>
              <a:t>28 אוגוסט 21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B7D89C9-B847-4A24-B490-519D786CBA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A077E8D-F70E-48D7-AA2F-58C9C2E725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A5D86-B3C7-4A79-8D6F-C76188072F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1217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AA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>
            <a:extLst>
              <a:ext uri="{FF2B5EF4-FFF2-40B4-BE49-F238E27FC236}">
                <a16:creationId xmlns:a16="http://schemas.microsoft.com/office/drawing/2014/main" id="{044B1F7F-6E1F-42FD-9432-414CAC947B1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130" y="24713"/>
            <a:ext cx="7142923" cy="6808573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</a:effectLst>
        </p:spPr>
      </p:pic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E741B411-4CD8-4B1E-A4DA-654DDE73E3F3}"/>
              </a:ext>
            </a:extLst>
          </p:cNvPr>
          <p:cNvSpPr txBox="1"/>
          <p:nvPr/>
        </p:nvSpPr>
        <p:spPr>
          <a:xfrm>
            <a:off x="4103026" y="549866"/>
            <a:ext cx="3575130" cy="70788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msterdam" pitchFamily="2" charset="0"/>
              </a:rPr>
              <a:t>PlanEvent</a:t>
            </a:r>
            <a:endParaRPr lang="he-IL" sz="4000" dirty="0">
              <a:solidFill>
                <a:schemeClr val="bg1"/>
              </a:solidFill>
              <a:latin typeface="Amsterdam" pitchFamily="2" charset="0"/>
            </a:endParaRP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A58340FF-0E29-402B-A911-612E79A1E10D}"/>
              </a:ext>
            </a:extLst>
          </p:cNvPr>
          <p:cNvSpPr txBox="1"/>
          <p:nvPr/>
        </p:nvSpPr>
        <p:spPr>
          <a:xfrm>
            <a:off x="583096" y="365200"/>
            <a:ext cx="237213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מספר פרויקט: </a:t>
            </a:r>
            <a:r>
              <a:rPr lang="he-IL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211103</a:t>
            </a:r>
            <a:endParaRPr lang="he-IL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B7E8DCDD-C8C0-4A0E-BDD3-0BD7F3C4BB0F}"/>
              </a:ext>
            </a:extLst>
          </p:cNvPr>
          <p:cNvSpPr txBox="1"/>
          <p:nvPr/>
        </p:nvSpPr>
        <p:spPr>
          <a:xfrm>
            <a:off x="2419643" y="2523247"/>
            <a:ext cx="5624426" cy="523220"/>
          </a:xfrm>
          <a:prstGeom prst="rect">
            <a:avLst/>
          </a:prstGeom>
          <a:noFill/>
          <a:effectLst>
            <a:glow>
              <a:schemeClr val="accent1">
                <a:alpha val="2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he-IL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שם הסדנה: פתרונות תוכנה מתקדמים</a:t>
            </a: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849C9345-5D50-498D-9405-E4767CE3FCF4}"/>
              </a:ext>
            </a:extLst>
          </p:cNvPr>
          <p:cNvSpPr txBox="1"/>
          <p:nvPr/>
        </p:nvSpPr>
        <p:spPr>
          <a:xfrm>
            <a:off x="2729947" y="3399480"/>
            <a:ext cx="5314122" cy="523220"/>
          </a:xfrm>
          <a:prstGeom prst="rect">
            <a:avLst/>
          </a:prstGeom>
          <a:noFill/>
          <a:effectLst>
            <a:glow>
              <a:schemeClr val="accent1">
                <a:alpha val="2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he-IL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מגישים: רועי פסברג ואוראל משה</a:t>
            </a: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91DC859A-08EE-4A2E-A7FD-F0D47C1B7172}"/>
              </a:ext>
            </a:extLst>
          </p:cNvPr>
          <p:cNvSpPr txBox="1"/>
          <p:nvPr/>
        </p:nvSpPr>
        <p:spPr>
          <a:xfrm>
            <a:off x="2729947" y="4274941"/>
            <a:ext cx="5314122" cy="523220"/>
          </a:xfrm>
          <a:prstGeom prst="rect">
            <a:avLst/>
          </a:prstGeom>
          <a:noFill/>
          <a:effectLst>
            <a:glow>
              <a:schemeClr val="accent1">
                <a:alpha val="2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he-IL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מנחה הסדנה: ד"ר אילן קירש </a:t>
            </a:r>
          </a:p>
        </p:txBody>
      </p:sp>
      <p:sp>
        <p:nvSpPr>
          <p:cNvPr id="2" name="מציין מיקום של מספר שקופית 1">
            <a:extLst>
              <a:ext uri="{FF2B5EF4-FFF2-40B4-BE49-F238E27FC236}">
                <a16:creationId xmlns:a16="http://schemas.microsoft.com/office/drawing/2014/main" id="{0B85BDB4-BDF5-461B-8D08-6AC0037BD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5D86-B3C7-4A79-8D6F-C76188072F07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32991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AA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eadache Pain: When to Worry, What to Do - Harvard Health Publishing -  Harvard Health">
            <a:extLst>
              <a:ext uri="{FF2B5EF4-FFF2-40B4-BE49-F238E27FC236}">
                <a16:creationId xmlns:a16="http://schemas.microsoft.com/office/drawing/2014/main" id="{078A2989-CB13-452C-9339-68651555DC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271" y="2548971"/>
            <a:ext cx="4106926" cy="2732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תמונה 6">
            <a:extLst>
              <a:ext uri="{FF2B5EF4-FFF2-40B4-BE49-F238E27FC236}">
                <a16:creationId xmlns:a16="http://schemas.microsoft.com/office/drawing/2014/main" id="{612C5674-3174-4A0D-899D-1705C8893C6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9934" y="0"/>
            <a:ext cx="3142066" cy="2994991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4E9323C6-DD48-44CB-A314-942788B9F59E}"/>
              </a:ext>
            </a:extLst>
          </p:cNvPr>
          <p:cNvSpPr txBox="1"/>
          <p:nvPr/>
        </p:nvSpPr>
        <p:spPr>
          <a:xfrm>
            <a:off x="-101277" y="568259"/>
            <a:ext cx="9151211" cy="22510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2400" b="1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תכנון אירועים הינו עולם מורכב הכולל עבודה מול מגוון ספקי שירות ואורחים.</a:t>
            </a:r>
            <a:br>
              <a:rPr lang="en-US" sz="2400" b="1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e-IL" sz="2400" b="1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תכנון אירוע עלול להכביד ולהקשות על המארגנים בשל הצורך לבצע רשימת מטלות ארוכה, כולל תיאום ספקים, הזמנת אורחים, קבלת אישורי הגעה, שיבוץ אורחים לשולחנות, ועוד.</a:t>
            </a:r>
            <a:endParaRPr lang="he-IL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C5552CB5-F577-4F9E-8172-7EC8EA596DCE}"/>
              </a:ext>
            </a:extLst>
          </p:cNvPr>
          <p:cNvSpPr txBox="1"/>
          <p:nvPr/>
        </p:nvSpPr>
        <p:spPr>
          <a:xfrm>
            <a:off x="2691336" y="5269587"/>
            <a:ext cx="635859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אז איך באנו להקל לכם על החיים?</a:t>
            </a:r>
          </a:p>
        </p:txBody>
      </p:sp>
      <p:sp>
        <p:nvSpPr>
          <p:cNvPr id="2" name="מציין מיקום של מספר שקופית 1">
            <a:extLst>
              <a:ext uri="{FF2B5EF4-FFF2-40B4-BE49-F238E27FC236}">
                <a16:creationId xmlns:a16="http://schemas.microsoft.com/office/drawing/2014/main" id="{4CC166B6-12BF-4D3A-98DD-D74DA5937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5D86-B3C7-4A79-8D6F-C76188072F07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3076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AA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id="{4649B511-D0D6-4E23-84D2-3A90AA48230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9934" y="0"/>
            <a:ext cx="3142066" cy="2994991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5" name="תמונה 4" descr="תמונה שמכילה טקסט, צג, צילום מסך, אלקטרוניקה&#10;&#10;התיאור נוצר באופן אוטומטי">
            <a:extLst>
              <a:ext uri="{FF2B5EF4-FFF2-40B4-BE49-F238E27FC236}">
                <a16:creationId xmlns:a16="http://schemas.microsoft.com/office/drawing/2014/main" id="{3F97314A-B7AA-4C92-BB4E-14ED87F198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690" y="1039141"/>
            <a:ext cx="1425953" cy="2777073"/>
          </a:xfrm>
          <a:prstGeom prst="rect">
            <a:avLst/>
          </a:prstGeom>
        </p:spPr>
      </p:pic>
      <p:pic>
        <p:nvPicPr>
          <p:cNvPr id="6" name="תמונה 5" descr="תמונה שמכילה טקסט, אלקטרוניקה, צילום מסך, תצוגה&#10;&#10;התיאור נוצר באופן אוטומטי">
            <a:extLst>
              <a:ext uri="{FF2B5EF4-FFF2-40B4-BE49-F238E27FC236}">
                <a16:creationId xmlns:a16="http://schemas.microsoft.com/office/drawing/2014/main" id="{9F948109-A44D-45F2-B859-9B1AFEFB70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382" y="2999620"/>
            <a:ext cx="1371800" cy="2831081"/>
          </a:xfrm>
          <a:prstGeom prst="rect">
            <a:avLst/>
          </a:prstGeom>
        </p:spPr>
      </p:pic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D831EBE4-28BB-41B3-BF00-63FBFB95EFFB}"/>
              </a:ext>
            </a:extLst>
          </p:cNvPr>
          <p:cNvSpPr txBox="1"/>
          <p:nvPr/>
        </p:nvSpPr>
        <p:spPr>
          <a:xfrm>
            <a:off x="2773111" y="1868785"/>
            <a:ext cx="421424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הירשמו בקלות במסך ההתחברות לאפליקציה</a:t>
            </a: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4157C4F0-9276-4B2C-A023-D61442E030EE}"/>
              </a:ext>
            </a:extLst>
          </p:cNvPr>
          <p:cNvSpPr txBox="1"/>
          <p:nvPr/>
        </p:nvSpPr>
        <p:spPr>
          <a:xfrm>
            <a:off x="1724673" y="4045828"/>
            <a:ext cx="340580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צרו את האירועים שלכם</a:t>
            </a:r>
          </a:p>
        </p:txBody>
      </p:sp>
      <p:sp>
        <p:nvSpPr>
          <p:cNvPr id="19" name="תיבת טקסט 18">
            <a:extLst>
              <a:ext uri="{FF2B5EF4-FFF2-40B4-BE49-F238E27FC236}">
                <a16:creationId xmlns:a16="http://schemas.microsoft.com/office/drawing/2014/main" id="{1D38232A-88D5-4AE7-BB15-DE1A6C6039B7}"/>
              </a:ext>
            </a:extLst>
          </p:cNvPr>
          <p:cNvSpPr txBox="1"/>
          <p:nvPr/>
        </p:nvSpPr>
        <p:spPr>
          <a:xfrm>
            <a:off x="3286539" y="410813"/>
            <a:ext cx="297179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אז איך מתחילים??</a:t>
            </a:r>
          </a:p>
        </p:txBody>
      </p:sp>
      <p:sp>
        <p:nvSpPr>
          <p:cNvPr id="22" name="צורה חופשית: צורה 21">
            <a:extLst>
              <a:ext uri="{FF2B5EF4-FFF2-40B4-BE49-F238E27FC236}">
                <a16:creationId xmlns:a16="http://schemas.microsoft.com/office/drawing/2014/main" id="{72860E72-4CE6-4F2D-A53B-88EAC5565071}"/>
              </a:ext>
            </a:extLst>
          </p:cNvPr>
          <p:cNvSpPr/>
          <p:nvPr/>
        </p:nvSpPr>
        <p:spPr>
          <a:xfrm>
            <a:off x="0" y="5125130"/>
            <a:ext cx="3244738" cy="1036519"/>
          </a:xfrm>
          <a:custGeom>
            <a:avLst/>
            <a:gdLst>
              <a:gd name="connsiteX0" fmla="*/ 2027582 w 2606185"/>
              <a:gd name="connsiteY0" fmla="*/ 0 h 780929"/>
              <a:gd name="connsiteX1" fmla="*/ 2478156 w 2606185"/>
              <a:gd name="connsiteY1" fmla="*/ 675861 h 780929"/>
              <a:gd name="connsiteX2" fmla="*/ 0 w 2606185"/>
              <a:gd name="connsiteY2" fmla="*/ 768626 h 780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6185" h="780929">
                <a:moveTo>
                  <a:pt x="2027582" y="0"/>
                </a:moveTo>
                <a:cubicBezTo>
                  <a:pt x="2421834" y="273878"/>
                  <a:pt x="2816086" y="547757"/>
                  <a:pt x="2478156" y="675861"/>
                </a:cubicBezTo>
                <a:cubicBezTo>
                  <a:pt x="2140226" y="803965"/>
                  <a:pt x="1070113" y="786295"/>
                  <a:pt x="0" y="768626"/>
                </a:cubicBezTo>
              </a:path>
            </a:pathLst>
          </a:custGeom>
          <a:noFill/>
          <a:ln>
            <a:solidFill>
              <a:schemeClr val="bg1"/>
            </a:solidFill>
            <a:prstDash val="das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23" name="צורה חופשית: צורה 22">
            <a:extLst>
              <a:ext uri="{FF2B5EF4-FFF2-40B4-BE49-F238E27FC236}">
                <a16:creationId xmlns:a16="http://schemas.microsoft.com/office/drawing/2014/main" id="{291BE351-8AB9-4DC2-AA71-4A4DCAEBBC16}"/>
              </a:ext>
            </a:extLst>
          </p:cNvPr>
          <p:cNvSpPr/>
          <p:nvPr/>
        </p:nvSpPr>
        <p:spPr>
          <a:xfrm>
            <a:off x="2700997" y="2461843"/>
            <a:ext cx="4375052" cy="1561514"/>
          </a:xfrm>
          <a:custGeom>
            <a:avLst/>
            <a:gdLst>
              <a:gd name="connsiteX0" fmla="*/ 4375052 w 4375052"/>
              <a:gd name="connsiteY0" fmla="*/ 0 h 1561514"/>
              <a:gd name="connsiteX1" fmla="*/ 1913206 w 4375052"/>
              <a:gd name="connsiteY1" fmla="*/ 407963 h 1561514"/>
              <a:gd name="connsiteX2" fmla="*/ 2025748 w 4375052"/>
              <a:gd name="connsiteY2" fmla="*/ 1322363 h 1561514"/>
              <a:gd name="connsiteX3" fmla="*/ 0 w 4375052"/>
              <a:gd name="connsiteY3" fmla="*/ 1561514 h 156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75052" h="1561514">
                <a:moveTo>
                  <a:pt x="4375052" y="0"/>
                </a:moveTo>
                <a:cubicBezTo>
                  <a:pt x="3339904" y="93784"/>
                  <a:pt x="2304757" y="187569"/>
                  <a:pt x="1913206" y="407963"/>
                </a:cubicBezTo>
                <a:cubicBezTo>
                  <a:pt x="1521655" y="628357"/>
                  <a:pt x="2344616" y="1130104"/>
                  <a:pt x="2025748" y="1322363"/>
                </a:cubicBezTo>
                <a:cubicBezTo>
                  <a:pt x="1706880" y="1514622"/>
                  <a:pt x="189914" y="1554480"/>
                  <a:pt x="0" y="1561514"/>
                </a:cubicBezTo>
              </a:path>
            </a:pathLst>
          </a:custGeom>
          <a:noFill/>
          <a:ln>
            <a:solidFill>
              <a:schemeClr val="bg1"/>
            </a:solidFill>
            <a:prstDash val="das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bg1"/>
              </a:solidFill>
            </a:endParaRPr>
          </a:p>
        </p:txBody>
      </p:sp>
      <p:sp>
        <p:nvSpPr>
          <p:cNvPr id="24" name="תיבת טקסט 23">
            <a:extLst>
              <a:ext uri="{FF2B5EF4-FFF2-40B4-BE49-F238E27FC236}">
                <a16:creationId xmlns:a16="http://schemas.microsoft.com/office/drawing/2014/main" id="{CCA459D0-DCC2-4B09-9CBA-B5633F1A2E9F}"/>
              </a:ext>
            </a:extLst>
          </p:cNvPr>
          <p:cNvSpPr txBox="1"/>
          <p:nvPr/>
        </p:nvSpPr>
        <p:spPr>
          <a:xfrm>
            <a:off x="1079807" y="6247132"/>
            <a:ext cx="324238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ועכשיו נטעם </a:t>
            </a:r>
            <a:r>
              <a:rPr lang="he-IL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מחלק</a:t>
            </a:r>
            <a:r>
              <a:rPr lang="he-I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מהפיצ'רים שלנו</a:t>
            </a:r>
          </a:p>
        </p:txBody>
      </p:sp>
      <p:sp>
        <p:nvSpPr>
          <p:cNvPr id="2" name="מציין מיקום של מספר שקופית 1">
            <a:extLst>
              <a:ext uri="{FF2B5EF4-FFF2-40B4-BE49-F238E27FC236}">
                <a16:creationId xmlns:a16="http://schemas.microsoft.com/office/drawing/2014/main" id="{6BD49A4B-1F2C-48C0-999B-E61D71E75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5D86-B3C7-4A79-8D6F-C76188072F07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8260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AA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descr="תמונה שמכילה טקסט, צג, אלקטרוניקה, מסך&#10;&#10;התיאור נוצר באופן אוטומטי">
            <a:extLst>
              <a:ext uri="{FF2B5EF4-FFF2-40B4-BE49-F238E27FC236}">
                <a16:creationId xmlns:a16="http://schemas.microsoft.com/office/drawing/2014/main" id="{21F4276D-E3E7-45F9-A6EB-BAA0470048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584" y="3772025"/>
            <a:ext cx="1433513" cy="3005139"/>
          </a:xfrm>
          <a:prstGeom prst="rect">
            <a:avLst/>
          </a:prstGeom>
        </p:spPr>
      </p:pic>
      <p:pic>
        <p:nvPicPr>
          <p:cNvPr id="5" name="תמונה 4">
            <a:extLst>
              <a:ext uri="{FF2B5EF4-FFF2-40B4-BE49-F238E27FC236}">
                <a16:creationId xmlns:a16="http://schemas.microsoft.com/office/drawing/2014/main" id="{D7ECE534-E09B-4A70-BCA9-178B18B9680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9934" y="11184"/>
            <a:ext cx="3142066" cy="2994991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7" name="תמונה 6" descr="תמונה שמכילה טקסט&#10;&#10;התיאור נוצר באופן אוטומטי">
            <a:extLst>
              <a:ext uri="{FF2B5EF4-FFF2-40B4-BE49-F238E27FC236}">
                <a16:creationId xmlns:a16="http://schemas.microsoft.com/office/drawing/2014/main" id="{31EC7F20-11DC-4C72-B0D7-1EDD28C83C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5749" y="436100"/>
            <a:ext cx="1433513" cy="3005139"/>
          </a:xfrm>
          <a:prstGeom prst="rect">
            <a:avLst/>
          </a:prstGeom>
        </p:spPr>
      </p:pic>
      <p:pic>
        <p:nvPicPr>
          <p:cNvPr id="9" name="תמונה 8" descr="תמונה שמכילה טקסט, צילום מסך, צג, טלפון&#10;&#10;התיאור נוצר באופן אוטומטי">
            <a:extLst>
              <a:ext uri="{FF2B5EF4-FFF2-40B4-BE49-F238E27FC236}">
                <a16:creationId xmlns:a16="http://schemas.microsoft.com/office/drawing/2014/main" id="{6B1FBDAA-50DC-4D69-AAC1-FDBFC60FE5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6729" y="1530055"/>
            <a:ext cx="1440084" cy="2994991"/>
          </a:xfrm>
          <a:prstGeom prst="rect">
            <a:avLst/>
          </a:prstGeom>
        </p:spPr>
      </p:pic>
      <p:sp>
        <p:nvSpPr>
          <p:cNvPr id="12" name="תיבת טקסט 11">
            <a:extLst>
              <a:ext uri="{FF2B5EF4-FFF2-40B4-BE49-F238E27FC236}">
                <a16:creationId xmlns:a16="http://schemas.microsoft.com/office/drawing/2014/main" id="{1087F6B8-1D33-470A-A760-EF8E575477BE}"/>
              </a:ext>
            </a:extLst>
          </p:cNvPr>
          <p:cNvSpPr txBox="1"/>
          <p:nvPr/>
        </p:nvSpPr>
        <p:spPr>
          <a:xfrm>
            <a:off x="668254" y="80789"/>
            <a:ext cx="612138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התחילו לתכנן את האירוע שלכם בקלות</a:t>
            </a:r>
          </a:p>
        </p:txBody>
      </p:sp>
      <p:sp>
        <p:nvSpPr>
          <p:cNvPr id="13" name="תיבת טקסט 12">
            <a:extLst>
              <a:ext uri="{FF2B5EF4-FFF2-40B4-BE49-F238E27FC236}">
                <a16:creationId xmlns:a16="http://schemas.microsoft.com/office/drawing/2014/main" id="{49D15692-7B05-4BCD-91C3-9248C9370BCC}"/>
              </a:ext>
            </a:extLst>
          </p:cNvPr>
          <p:cNvSpPr txBox="1"/>
          <p:nvPr/>
        </p:nvSpPr>
        <p:spPr>
          <a:xfrm>
            <a:off x="1463040" y="912122"/>
            <a:ext cx="526270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כדי ששום דבר לא יתפספס, נהלו את המטלות שלכם ברשימה מסודרת וכך תעקבו אחרי המטלות שבוצעו וכאלה שעוד נשארו</a:t>
            </a:r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33625EB9-1626-41CC-9E3B-3170D16E85E9}"/>
              </a:ext>
            </a:extLst>
          </p:cNvPr>
          <p:cNvSpPr txBox="1"/>
          <p:nvPr/>
        </p:nvSpPr>
        <p:spPr>
          <a:xfrm>
            <a:off x="1850855" y="2969313"/>
            <a:ext cx="361539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בחרו לכם את ספקי האירוע שלכם ושמרו את פרטי ההתקשרות איתם</a:t>
            </a:r>
          </a:p>
        </p:txBody>
      </p:sp>
      <p:sp>
        <p:nvSpPr>
          <p:cNvPr id="17" name="צורה חופשית: צורה 16">
            <a:extLst>
              <a:ext uri="{FF2B5EF4-FFF2-40B4-BE49-F238E27FC236}">
                <a16:creationId xmlns:a16="http://schemas.microsoft.com/office/drawing/2014/main" id="{A431870A-0982-4C7D-982A-5D08DDAB399D}"/>
              </a:ext>
            </a:extLst>
          </p:cNvPr>
          <p:cNvSpPr/>
          <p:nvPr/>
        </p:nvSpPr>
        <p:spPr>
          <a:xfrm>
            <a:off x="2194560" y="1828801"/>
            <a:ext cx="4417255" cy="1055077"/>
          </a:xfrm>
          <a:custGeom>
            <a:avLst/>
            <a:gdLst>
              <a:gd name="connsiteX0" fmla="*/ 4417255 w 4417255"/>
              <a:gd name="connsiteY0" fmla="*/ 0 h 1533379"/>
              <a:gd name="connsiteX1" fmla="*/ 1969477 w 4417255"/>
              <a:gd name="connsiteY1" fmla="*/ 492370 h 1533379"/>
              <a:gd name="connsiteX2" fmla="*/ 1913206 w 4417255"/>
              <a:gd name="connsiteY2" fmla="*/ 1069145 h 1533379"/>
              <a:gd name="connsiteX3" fmla="*/ 0 w 4417255"/>
              <a:gd name="connsiteY3" fmla="*/ 1533379 h 1533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17255" h="1533379">
                <a:moveTo>
                  <a:pt x="4417255" y="0"/>
                </a:moveTo>
                <a:cubicBezTo>
                  <a:pt x="3402036" y="157089"/>
                  <a:pt x="2386818" y="314179"/>
                  <a:pt x="1969477" y="492370"/>
                </a:cubicBezTo>
                <a:cubicBezTo>
                  <a:pt x="1552135" y="670561"/>
                  <a:pt x="2241452" y="895644"/>
                  <a:pt x="1913206" y="1069145"/>
                </a:cubicBezTo>
                <a:cubicBezTo>
                  <a:pt x="1584960" y="1242646"/>
                  <a:pt x="478302" y="1477108"/>
                  <a:pt x="0" y="1533379"/>
                </a:cubicBezTo>
              </a:path>
            </a:pathLst>
          </a:custGeom>
          <a:noFill/>
          <a:ln>
            <a:solidFill>
              <a:schemeClr val="bg1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4417255 w 4417255"/>
                      <a:gd name="connsiteY0" fmla="*/ 0 h 1533379"/>
                      <a:gd name="connsiteX1" fmla="*/ 1969477 w 4417255"/>
                      <a:gd name="connsiteY1" fmla="*/ 492370 h 1533379"/>
                      <a:gd name="connsiteX2" fmla="*/ 1913206 w 4417255"/>
                      <a:gd name="connsiteY2" fmla="*/ 1069145 h 1533379"/>
                      <a:gd name="connsiteX3" fmla="*/ 0 w 4417255"/>
                      <a:gd name="connsiteY3" fmla="*/ 1533379 h 15333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417255" h="1533379" extrusionOk="0">
                        <a:moveTo>
                          <a:pt x="4417255" y="0"/>
                        </a:moveTo>
                        <a:cubicBezTo>
                          <a:pt x="3297824" y="92809"/>
                          <a:pt x="2300063" y="346740"/>
                          <a:pt x="1969477" y="492370"/>
                        </a:cubicBezTo>
                        <a:cubicBezTo>
                          <a:pt x="1566561" y="673598"/>
                          <a:pt x="2231517" y="895960"/>
                          <a:pt x="1913206" y="1069145"/>
                        </a:cubicBezTo>
                        <a:cubicBezTo>
                          <a:pt x="1523697" y="1302473"/>
                          <a:pt x="471060" y="1517140"/>
                          <a:pt x="0" y="1533379"/>
                        </a:cubicBezTo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9" name="תמונה 18">
            <a:extLst>
              <a:ext uri="{FF2B5EF4-FFF2-40B4-BE49-F238E27FC236}">
                <a16:creationId xmlns:a16="http://schemas.microsoft.com/office/drawing/2014/main" id="{848B0076-BCEB-4E3A-BE56-D837D233895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89638" y="3615644"/>
            <a:ext cx="1415604" cy="3005139"/>
          </a:xfrm>
          <a:prstGeom prst="rect">
            <a:avLst/>
          </a:prstGeom>
        </p:spPr>
      </p:pic>
      <p:sp>
        <p:nvSpPr>
          <p:cNvPr id="21" name="צורה חופשית: צורה 20">
            <a:extLst>
              <a:ext uri="{FF2B5EF4-FFF2-40B4-BE49-F238E27FC236}">
                <a16:creationId xmlns:a16="http://schemas.microsoft.com/office/drawing/2014/main" id="{2D329A03-4089-4DD2-887A-22ECED283453}"/>
              </a:ext>
            </a:extLst>
          </p:cNvPr>
          <p:cNvSpPr/>
          <p:nvPr/>
        </p:nvSpPr>
        <p:spPr>
          <a:xfrm>
            <a:off x="2053883" y="3643532"/>
            <a:ext cx="6996051" cy="886265"/>
          </a:xfrm>
          <a:custGeom>
            <a:avLst/>
            <a:gdLst>
              <a:gd name="connsiteX0" fmla="*/ 0 w 7118252"/>
              <a:gd name="connsiteY0" fmla="*/ 0 h 886265"/>
              <a:gd name="connsiteX1" fmla="*/ 6006905 w 7118252"/>
              <a:gd name="connsiteY1" fmla="*/ 154745 h 886265"/>
              <a:gd name="connsiteX2" fmla="*/ 5753686 w 7118252"/>
              <a:gd name="connsiteY2" fmla="*/ 731520 h 886265"/>
              <a:gd name="connsiteX3" fmla="*/ 7118252 w 7118252"/>
              <a:gd name="connsiteY3" fmla="*/ 886265 h 886265"/>
              <a:gd name="connsiteX4" fmla="*/ 7118252 w 7118252"/>
              <a:gd name="connsiteY4" fmla="*/ 886265 h 886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8252" h="886265">
                <a:moveTo>
                  <a:pt x="0" y="0"/>
                </a:moveTo>
                <a:cubicBezTo>
                  <a:pt x="2523978" y="16412"/>
                  <a:pt x="5047957" y="32825"/>
                  <a:pt x="6006905" y="154745"/>
                </a:cubicBezTo>
                <a:cubicBezTo>
                  <a:pt x="6965853" y="276665"/>
                  <a:pt x="5568462" y="609600"/>
                  <a:pt x="5753686" y="731520"/>
                </a:cubicBezTo>
                <a:cubicBezTo>
                  <a:pt x="5938910" y="853440"/>
                  <a:pt x="7118252" y="886265"/>
                  <a:pt x="7118252" y="886265"/>
                </a:cubicBezTo>
                <a:lnTo>
                  <a:pt x="7118252" y="886265"/>
                </a:lnTo>
              </a:path>
            </a:pathLst>
          </a:cu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תיבת טקסט 21">
            <a:extLst>
              <a:ext uri="{FF2B5EF4-FFF2-40B4-BE49-F238E27FC236}">
                <a16:creationId xmlns:a16="http://schemas.microsoft.com/office/drawing/2014/main" id="{8134070A-B619-4D5A-80F4-B0F5111588EC}"/>
              </a:ext>
            </a:extLst>
          </p:cNvPr>
          <p:cNvSpPr txBox="1"/>
          <p:nvPr/>
        </p:nvSpPr>
        <p:spPr>
          <a:xfrm>
            <a:off x="9057004" y="4340380"/>
            <a:ext cx="23979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?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23" name="תיבת טקסט 22">
            <a:extLst>
              <a:ext uri="{FF2B5EF4-FFF2-40B4-BE49-F238E27FC236}">
                <a16:creationId xmlns:a16="http://schemas.microsoft.com/office/drawing/2014/main" id="{81B0B837-D218-4E7D-BE10-037118C23C1F}"/>
              </a:ext>
            </a:extLst>
          </p:cNvPr>
          <p:cNvSpPr txBox="1"/>
          <p:nvPr/>
        </p:nvSpPr>
        <p:spPr>
          <a:xfrm>
            <a:off x="5713113" y="4775444"/>
            <a:ext cx="358368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אם תרצו, תוכלו לשתף את תוכנית האירוע שלכם עם חבר נוסף שיעזור לכם לתכנן גם הוא!</a:t>
            </a:r>
          </a:p>
        </p:txBody>
      </p:sp>
      <p:sp>
        <p:nvSpPr>
          <p:cNvPr id="25" name="צורה חופשית: צורה 24">
            <a:extLst>
              <a:ext uri="{FF2B5EF4-FFF2-40B4-BE49-F238E27FC236}">
                <a16:creationId xmlns:a16="http://schemas.microsoft.com/office/drawing/2014/main" id="{162479DA-63FC-41B3-BDFC-0B1D252E384A}"/>
              </a:ext>
            </a:extLst>
          </p:cNvPr>
          <p:cNvSpPr/>
          <p:nvPr/>
        </p:nvSpPr>
        <p:spPr>
          <a:xfrm>
            <a:off x="4543865" y="4573726"/>
            <a:ext cx="4642338" cy="1310399"/>
          </a:xfrm>
          <a:custGeom>
            <a:avLst/>
            <a:gdLst>
              <a:gd name="connsiteX0" fmla="*/ 5444750 w 5444750"/>
              <a:gd name="connsiteY0" fmla="*/ 1306571 h 1310399"/>
              <a:gd name="connsiteX1" fmla="*/ 2279519 w 5444750"/>
              <a:gd name="connsiteY1" fmla="*/ 1109623 h 1310399"/>
              <a:gd name="connsiteX2" fmla="*/ 746141 w 5444750"/>
              <a:gd name="connsiteY2" fmla="*/ 12343 h 1310399"/>
              <a:gd name="connsiteX3" fmla="*/ 464787 w 5444750"/>
              <a:gd name="connsiteY3" fmla="*/ 518780 h 1310399"/>
              <a:gd name="connsiteX4" fmla="*/ 14621 w 5444750"/>
              <a:gd name="connsiteY4" fmla="*/ 518780 h 1310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750" h="1310399">
                <a:moveTo>
                  <a:pt x="5444750" y="1306571"/>
                </a:moveTo>
                <a:cubicBezTo>
                  <a:pt x="4253685" y="1315949"/>
                  <a:pt x="3062620" y="1325328"/>
                  <a:pt x="2279519" y="1109623"/>
                </a:cubicBezTo>
                <a:cubicBezTo>
                  <a:pt x="1496418" y="893918"/>
                  <a:pt x="1048596" y="110817"/>
                  <a:pt x="746141" y="12343"/>
                </a:cubicBezTo>
                <a:cubicBezTo>
                  <a:pt x="443686" y="-86131"/>
                  <a:pt x="586707" y="434374"/>
                  <a:pt x="464787" y="518780"/>
                </a:cubicBezTo>
                <a:cubicBezTo>
                  <a:pt x="342867" y="603186"/>
                  <a:pt x="-83853" y="441408"/>
                  <a:pt x="14621" y="518780"/>
                </a:cubicBezTo>
              </a:path>
            </a:pathLst>
          </a:cu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צורה חופשית: צורה 26">
            <a:extLst>
              <a:ext uri="{FF2B5EF4-FFF2-40B4-BE49-F238E27FC236}">
                <a16:creationId xmlns:a16="http://schemas.microsoft.com/office/drawing/2014/main" id="{14CEB006-6832-4D1A-9D8B-8F490A5F3B80}"/>
              </a:ext>
            </a:extLst>
          </p:cNvPr>
          <p:cNvSpPr/>
          <p:nvPr/>
        </p:nvSpPr>
        <p:spPr>
          <a:xfrm>
            <a:off x="8255879" y="168209"/>
            <a:ext cx="3968946" cy="1177981"/>
          </a:xfrm>
          <a:custGeom>
            <a:avLst/>
            <a:gdLst>
              <a:gd name="connsiteX0" fmla="*/ 3968946 w 3968946"/>
              <a:gd name="connsiteY0" fmla="*/ 42806 h 1177981"/>
              <a:gd name="connsiteX1" fmla="*/ 1661844 w 3968946"/>
              <a:gd name="connsiteY1" fmla="*/ 127213 h 1177981"/>
              <a:gd name="connsiteX2" fmla="*/ 1675912 w 3968946"/>
              <a:gd name="connsiteY2" fmla="*/ 1111951 h 1177981"/>
              <a:gd name="connsiteX3" fmla="*/ 1856 w 3968946"/>
              <a:gd name="connsiteY3" fmla="*/ 1083816 h 117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68946" h="1177981">
                <a:moveTo>
                  <a:pt x="3968946" y="42806"/>
                </a:moveTo>
                <a:cubicBezTo>
                  <a:pt x="3006481" y="-4086"/>
                  <a:pt x="2044016" y="-50978"/>
                  <a:pt x="1661844" y="127213"/>
                </a:cubicBezTo>
                <a:cubicBezTo>
                  <a:pt x="1279672" y="305404"/>
                  <a:pt x="1952577" y="952517"/>
                  <a:pt x="1675912" y="1111951"/>
                </a:cubicBezTo>
                <a:cubicBezTo>
                  <a:pt x="1399247" y="1271385"/>
                  <a:pt x="-59104" y="1093195"/>
                  <a:pt x="1856" y="1083816"/>
                </a:cubicBezTo>
              </a:path>
            </a:pathLst>
          </a:custGeom>
          <a:noFill/>
          <a:ln>
            <a:solidFill>
              <a:schemeClr val="bg1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4417255 w 4417255"/>
                      <a:gd name="connsiteY0" fmla="*/ 0 h 1533379"/>
                      <a:gd name="connsiteX1" fmla="*/ 1969477 w 4417255"/>
                      <a:gd name="connsiteY1" fmla="*/ 492370 h 1533379"/>
                      <a:gd name="connsiteX2" fmla="*/ 1913206 w 4417255"/>
                      <a:gd name="connsiteY2" fmla="*/ 1069145 h 1533379"/>
                      <a:gd name="connsiteX3" fmla="*/ 0 w 4417255"/>
                      <a:gd name="connsiteY3" fmla="*/ 1533379 h 15333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417255" h="1533379" extrusionOk="0">
                        <a:moveTo>
                          <a:pt x="4417255" y="0"/>
                        </a:moveTo>
                        <a:cubicBezTo>
                          <a:pt x="3297824" y="92809"/>
                          <a:pt x="2300063" y="346740"/>
                          <a:pt x="1969477" y="492370"/>
                        </a:cubicBezTo>
                        <a:cubicBezTo>
                          <a:pt x="1566561" y="673598"/>
                          <a:pt x="2231517" y="895960"/>
                          <a:pt x="1913206" y="1069145"/>
                        </a:cubicBezTo>
                        <a:cubicBezTo>
                          <a:pt x="1523697" y="1302473"/>
                          <a:pt x="471060" y="1517140"/>
                          <a:pt x="0" y="1533379"/>
                        </a:cubicBezTo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תיבת טקסט 27">
            <a:extLst>
              <a:ext uri="{FF2B5EF4-FFF2-40B4-BE49-F238E27FC236}">
                <a16:creationId xmlns:a16="http://schemas.microsoft.com/office/drawing/2014/main" id="{19502256-5640-4B34-9E40-185EEC25B1BC}"/>
              </a:ext>
            </a:extLst>
          </p:cNvPr>
          <p:cNvSpPr txBox="1"/>
          <p:nvPr/>
        </p:nvSpPr>
        <p:spPr>
          <a:xfrm>
            <a:off x="0" y="5375608"/>
            <a:ext cx="31305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אז אחרי שתכננתם הכל, נשאר רק לספר לכולם...</a:t>
            </a:r>
          </a:p>
        </p:txBody>
      </p:sp>
      <p:sp>
        <p:nvSpPr>
          <p:cNvPr id="2" name="מציין מיקום של מספר שקופית 1">
            <a:extLst>
              <a:ext uri="{FF2B5EF4-FFF2-40B4-BE49-F238E27FC236}">
                <a16:creationId xmlns:a16="http://schemas.microsoft.com/office/drawing/2014/main" id="{C9DD5BFC-9813-4B6A-A954-605A8C25E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5D86-B3C7-4A79-8D6F-C76188072F07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4632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AA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תמונה 55">
            <a:extLst>
              <a:ext uri="{FF2B5EF4-FFF2-40B4-BE49-F238E27FC236}">
                <a16:creationId xmlns:a16="http://schemas.microsoft.com/office/drawing/2014/main" id="{082FA9B1-EA72-4E12-91B4-896649BE26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42" t="16242" r="-1942"/>
          <a:stretch/>
        </p:blipFill>
        <p:spPr>
          <a:xfrm>
            <a:off x="448289" y="1508679"/>
            <a:ext cx="8190497" cy="2994991"/>
          </a:xfrm>
          <a:prstGeom prst="rect">
            <a:avLst/>
          </a:prstGeom>
        </p:spPr>
      </p:pic>
      <p:pic>
        <p:nvPicPr>
          <p:cNvPr id="57" name="תמונה 56">
            <a:extLst>
              <a:ext uri="{FF2B5EF4-FFF2-40B4-BE49-F238E27FC236}">
                <a16:creationId xmlns:a16="http://schemas.microsoft.com/office/drawing/2014/main" id="{956A037C-C073-4FC0-8311-634B1D87626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9934" y="11184"/>
            <a:ext cx="3142066" cy="2994991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61" name="תיבת טקסט 60">
            <a:extLst>
              <a:ext uri="{FF2B5EF4-FFF2-40B4-BE49-F238E27FC236}">
                <a16:creationId xmlns:a16="http://schemas.microsoft.com/office/drawing/2014/main" id="{B020839A-4FB5-4DBC-9FCA-6B024E861D12}"/>
              </a:ext>
            </a:extLst>
          </p:cNvPr>
          <p:cNvSpPr txBox="1"/>
          <p:nvPr/>
        </p:nvSpPr>
        <p:spPr>
          <a:xfrm>
            <a:off x="2279374" y="5349321"/>
            <a:ext cx="7275445" cy="129407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האפליקציה ממומשת באמצעות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Java</a:t>
            </a:r>
            <a:r>
              <a:rPr lang="he-I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בצד השרת והלקוח.</a:t>
            </a:r>
          </a:p>
          <a:p>
            <a:pPr>
              <a:lnSpc>
                <a:spcPct val="150000"/>
              </a:lnSpc>
            </a:pPr>
            <a:r>
              <a:rPr lang="he-I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צד הלקוח פותח באמצעות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Android Studio</a:t>
            </a:r>
            <a:r>
              <a:rPr lang="he-I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וצד השרת על גבי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intellij</a:t>
            </a:r>
            <a:r>
              <a:rPr lang="he-I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he-I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המידע נשמר ומנוהל בבסיס הנתונים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MySQL</a:t>
            </a:r>
            <a:r>
              <a:rPr lang="he-I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51" name="תמונה 2050">
            <a:extLst>
              <a:ext uri="{FF2B5EF4-FFF2-40B4-BE49-F238E27FC236}">
                <a16:creationId xmlns:a16="http://schemas.microsoft.com/office/drawing/2014/main" id="{8701E442-4D25-4BCD-992D-0E084EE55E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9920" y="4082497"/>
            <a:ext cx="1363763" cy="925410"/>
          </a:xfrm>
          <a:prstGeom prst="rect">
            <a:avLst/>
          </a:prstGeom>
        </p:spPr>
      </p:pic>
      <p:pic>
        <p:nvPicPr>
          <p:cNvPr id="2055" name="תמונה 2054">
            <a:extLst>
              <a:ext uri="{FF2B5EF4-FFF2-40B4-BE49-F238E27FC236}">
                <a16:creationId xmlns:a16="http://schemas.microsoft.com/office/drawing/2014/main" id="{03251E68-9B2A-4FE5-9077-D63A90EA9C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59004" y="5534394"/>
            <a:ext cx="923925" cy="923925"/>
          </a:xfrm>
          <a:prstGeom prst="rect">
            <a:avLst/>
          </a:prstGeom>
        </p:spPr>
      </p:pic>
      <p:pic>
        <p:nvPicPr>
          <p:cNvPr id="2060" name="תמונה 2059">
            <a:extLst>
              <a:ext uri="{FF2B5EF4-FFF2-40B4-BE49-F238E27FC236}">
                <a16:creationId xmlns:a16="http://schemas.microsoft.com/office/drawing/2014/main" id="{6779953D-4D1C-48EE-91BC-5C42E8E72FE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43537" y="4180917"/>
            <a:ext cx="639162" cy="1103141"/>
          </a:xfrm>
          <a:prstGeom prst="rect">
            <a:avLst/>
          </a:prstGeom>
        </p:spPr>
      </p:pic>
      <p:pic>
        <p:nvPicPr>
          <p:cNvPr id="2062" name="תמונה 2061">
            <a:extLst>
              <a:ext uri="{FF2B5EF4-FFF2-40B4-BE49-F238E27FC236}">
                <a16:creationId xmlns:a16="http://schemas.microsoft.com/office/drawing/2014/main" id="{693B9C41-78FC-46ED-9AAC-B3083B1F554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62488" y="5350183"/>
            <a:ext cx="733425" cy="790575"/>
          </a:xfrm>
          <a:prstGeom prst="rect">
            <a:avLst/>
          </a:prstGeom>
        </p:spPr>
      </p:pic>
      <p:sp>
        <p:nvSpPr>
          <p:cNvPr id="2063" name="תיבת טקסט 2062">
            <a:extLst>
              <a:ext uri="{FF2B5EF4-FFF2-40B4-BE49-F238E27FC236}">
                <a16:creationId xmlns:a16="http://schemas.microsoft.com/office/drawing/2014/main" id="{503869A9-D099-497F-8FED-A539EC47FC0B}"/>
              </a:ext>
            </a:extLst>
          </p:cNvPr>
          <p:cNvSpPr txBox="1"/>
          <p:nvPr/>
        </p:nvSpPr>
        <p:spPr>
          <a:xfrm>
            <a:off x="3042472" y="214607"/>
            <a:ext cx="428045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אז איך זה עובד?</a:t>
            </a:r>
          </a:p>
        </p:txBody>
      </p:sp>
      <p:sp>
        <p:nvSpPr>
          <p:cNvPr id="2064" name="תיבת טקסט 2063">
            <a:extLst>
              <a:ext uri="{FF2B5EF4-FFF2-40B4-BE49-F238E27FC236}">
                <a16:creationId xmlns:a16="http://schemas.microsoft.com/office/drawing/2014/main" id="{76DEB771-4A66-4AC6-8054-2D2D57D7F9EE}"/>
              </a:ext>
            </a:extLst>
          </p:cNvPr>
          <p:cNvSpPr txBox="1"/>
          <p:nvPr/>
        </p:nvSpPr>
        <p:spPr>
          <a:xfrm>
            <a:off x="-187816" y="2086230"/>
            <a:ext cx="137822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User</a:t>
            </a:r>
            <a:endParaRPr lang="he-IL" sz="2000" dirty="0">
              <a:solidFill>
                <a:schemeClr val="bg1"/>
              </a:solidFill>
            </a:endParaRPr>
          </a:p>
        </p:txBody>
      </p:sp>
      <p:sp>
        <p:nvSpPr>
          <p:cNvPr id="2" name="מציין מיקום של מספר שקופית 1">
            <a:extLst>
              <a:ext uri="{FF2B5EF4-FFF2-40B4-BE49-F238E27FC236}">
                <a16:creationId xmlns:a16="http://schemas.microsoft.com/office/drawing/2014/main" id="{08DAFC66-0E8E-4669-82ED-D8481AAB2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5D86-B3C7-4A79-8D6F-C76188072F07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835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AA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id="{9057817E-A47B-47B5-A116-7A0DFCBC55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315401"/>
              </p:ext>
            </p:extLst>
          </p:nvPr>
        </p:nvGraphicFramePr>
        <p:xfrm>
          <a:off x="2173356" y="861391"/>
          <a:ext cx="6255027" cy="5499649"/>
        </p:xfrm>
        <a:graphic>
          <a:graphicData uri="http://schemas.openxmlformats.org/drawingml/2006/table">
            <a:tbl>
              <a:tblPr rtl="1" firstRow="1" firstCol="1" bandRow="1">
                <a:tableStyleId>{F5AB1C69-6EDB-4FF4-983F-18BD219EF322}</a:tableStyleId>
              </a:tblPr>
              <a:tblGrid>
                <a:gridCol w="2026639">
                  <a:extLst>
                    <a:ext uri="{9D8B030D-6E8A-4147-A177-3AD203B41FA5}">
                      <a16:colId xmlns:a16="http://schemas.microsoft.com/office/drawing/2014/main" val="2751081999"/>
                    </a:ext>
                  </a:extLst>
                </a:gridCol>
                <a:gridCol w="1057097">
                  <a:extLst>
                    <a:ext uri="{9D8B030D-6E8A-4147-A177-3AD203B41FA5}">
                      <a16:colId xmlns:a16="http://schemas.microsoft.com/office/drawing/2014/main" val="3696163045"/>
                    </a:ext>
                  </a:extLst>
                </a:gridCol>
                <a:gridCol w="1057097">
                  <a:extLst>
                    <a:ext uri="{9D8B030D-6E8A-4147-A177-3AD203B41FA5}">
                      <a16:colId xmlns:a16="http://schemas.microsoft.com/office/drawing/2014/main" val="1678712648"/>
                    </a:ext>
                  </a:extLst>
                </a:gridCol>
                <a:gridCol w="1057097">
                  <a:extLst>
                    <a:ext uri="{9D8B030D-6E8A-4147-A177-3AD203B41FA5}">
                      <a16:colId xmlns:a16="http://schemas.microsoft.com/office/drawing/2014/main" val="4205021926"/>
                    </a:ext>
                  </a:extLst>
                </a:gridCol>
                <a:gridCol w="1057097">
                  <a:extLst>
                    <a:ext uri="{9D8B030D-6E8A-4147-A177-3AD203B41FA5}">
                      <a16:colId xmlns:a16="http://schemas.microsoft.com/office/drawing/2014/main" val="2212386691"/>
                    </a:ext>
                  </a:extLst>
                </a:gridCol>
              </a:tblGrid>
              <a:tr h="599688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Thevent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iPlan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מאורסים מאורסות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PlanEvent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14539136"/>
                  </a:ext>
                </a:extLst>
              </a:tr>
              <a:tr h="445259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ניהול מספר אירועים במקביל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✔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✔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❌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✔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42838594"/>
                  </a:ext>
                </a:extLst>
              </a:tr>
              <a:tr h="445259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שיתוף ניהול אירוע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❌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❌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❌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✔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8268871"/>
                  </a:ext>
                </a:extLst>
              </a:tr>
              <a:tr h="445259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סידור שולחנות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✔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✔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❌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✔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91176737"/>
                  </a:ext>
                </a:extLst>
              </a:tr>
              <a:tr h="445259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סידור שולחנות אוטומטי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❌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❌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❌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✔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31870429"/>
                  </a:ext>
                </a:extLst>
              </a:tr>
              <a:tr h="445259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ניהול רשימת מוזמנים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✔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✔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✔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✔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7224841"/>
                  </a:ext>
                </a:extLst>
              </a:tr>
              <a:tr h="445259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חלוקת מוזמנים ע"י קטגוריות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❌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✔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✔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✔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30705624"/>
                  </a:ext>
                </a:extLst>
              </a:tr>
              <a:tr h="445259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שליחת הזמנות אישיות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❌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✔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❌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✔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41891792"/>
                  </a:ext>
                </a:extLst>
              </a:tr>
              <a:tr h="445259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הצעת ספקים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✔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✔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✔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✔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86044439"/>
                  </a:ext>
                </a:extLst>
              </a:tr>
              <a:tr h="445259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ניהול תקציב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✔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❌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✔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✔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25218071"/>
                  </a:ext>
                </a:extLst>
              </a:tr>
              <a:tr h="447371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To-Do List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❌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✔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✔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✔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4692339"/>
                  </a:ext>
                </a:extLst>
              </a:tr>
              <a:tr h="445259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קבלת מתנה באשראי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❌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✔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❌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❌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14738990"/>
                  </a:ext>
                </a:extLst>
              </a:tr>
            </a:tbl>
          </a:graphicData>
        </a:graphic>
      </p:graphicFrame>
      <p:pic>
        <p:nvPicPr>
          <p:cNvPr id="5" name="תמונה 4">
            <a:extLst>
              <a:ext uri="{FF2B5EF4-FFF2-40B4-BE49-F238E27FC236}">
                <a16:creationId xmlns:a16="http://schemas.microsoft.com/office/drawing/2014/main" id="{60609487-81A9-422B-B185-AD1D3E27F74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9934" y="11184"/>
            <a:ext cx="3142066" cy="2994991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6C986667-7651-4904-B995-978651875A95}"/>
              </a:ext>
            </a:extLst>
          </p:cNvPr>
          <p:cNvSpPr txBox="1"/>
          <p:nvPr/>
        </p:nvSpPr>
        <p:spPr>
          <a:xfrm>
            <a:off x="2372139" y="11184"/>
            <a:ext cx="557916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אז איך אנחנו לעומת המתחרים?</a:t>
            </a:r>
          </a:p>
        </p:txBody>
      </p:sp>
      <p:sp>
        <p:nvSpPr>
          <p:cNvPr id="2" name="מציין מיקום של מספר שקופית 1">
            <a:extLst>
              <a:ext uri="{FF2B5EF4-FFF2-40B4-BE49-F238E27FC236}">
                <a16:creationId xmlns:a16="http://schemas.microsoft.com/office/drawing/2014/main" id="{20340401-3892-4033-AD79-AF83C7468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5D86-B3C7-4A79-8D6F-C76188072F07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0023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AA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B4941896-0713-49E7-AF32-B037D462BA5D}"/>
              </a:ext>
            </a:extLst>
          </p:cNvPr>
          <p:cNvSpPr txBox="1"/>
          <p:nvPr/>
        </p:nvSpPr>
        <p:spPr>
          <a:xfrm>
            <a:off x="3101009" y="278296"/>
            <a:ext cx="402866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מאיפה הגיע הרעיון?</a:t>
            </a:r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63580469-907B-4173-A0D0-E77925A6CB2C}"/>
              </a:ext>
            </a:extLst>
          </p:cNvPr>
          <p:cNvSpPr txBox="1"/>
          <p:nvPr/>
        </p:nvSpPr>
        <p:spPr>
          <a:xfrm>
            <a:off x="596347" y="1434091"/>
            <a:ext cx="5671931" cy="129586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הרעיון נולד מכך שאחד מחברי הצוות מתחתן בקרוב ולאחר חיפושים לכלי שיעזור לזוג לנהל את האירוע בקלות, אינם מצאו כלי שמאחד את כל הפיצ'רים אשר דרושים לניהול אירוע מורכב שכזה...</a:t>
            </a:r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88C37135-B4CF-4BF4-B9D3-F3A549C846CA}"/>
              </a:ext>
            </a:extLst>
          </p:cNvPr>
          <p:cNvSpPr txBox="1"/>
          <p:nvPr/>
        </p:nvSpPr>
        <p:spPr>
          <a:xfrm>
            <a:off x="2531165" y="3614528"/>
            <a:ext cx="7805531" cy="21268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מעבך לכך, בפן המקצועי של הפרויקט,</a:t>
            </a:r>
          </a:p>
          <a:p>
            <a:pPr>
              <a:lnSpc>
                <a:spcPct val="150000"/>
              </a:lnSpc>
            </a:pPr>
            <a:r>
              <a:rPr lang="he-I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רצינו לנצל את ההזדמנות כדי ללמוד טכנולוגיות חדשות ועל כן בחרנו לפתח את הפרויקט כאפליקציית מובייל.</a:t>
            </a:r>
          </a:p>
          <a:p>
            <a:pPr>
              <a:lnSpc>
                <a:spcPct val="150000"/>
              </a:lnSpc>
            </a:pPr>
            <a:r>
              <a:rPr lang="he-I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בנוסף, בחירתנו באפליקציית מובייל נבעה מכך שכיום רוב האנשים נגישים יותר לטלפון הנייד שלהם מאשר למחשב האישי ובעקבות כך שירות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PlanEvent</a:t>
            </a:r>
            <a:r>
              <a:rPr lang="he-I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יהיה נגיש יותר במובייל.</a:t>
            </a:r>
          </a:p>
        </p:txBody>
      </p:sp>
      <p:pic>
        <p:nvPicPr>
          <p:cNvPr id="9" name="תמונה 8">
            <a:extLst>
              <a:ext uri="{FF2B5EF4-FFF2-40B4-BE49-F238E27FC236}">
                <a16:creationId xmlns:a16="http://schemas.microsoft.com/office/drawing/2014/main" id="{7235A803-49A4-43E6-A5ED-F8651429025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9934" y="11184"/>
            <a:ext cx="3142066" cy="2994991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2" name="מציין מיקום של מספר שקופית 1">
            <a:extLst>
              <a:ext uri="{FF2B5EF4-FFF2-40B4-BE49-F238E27FC236}">
                <a16:creationId xmlns:a16="http://schemas.microsoft.com/office/drawing/2014/main" id="{F598C770-58BB-4AD6-8CAB-0B45D2A08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5D86-B3C7-4A79-8D6F-C76188072F07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9473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AA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>
            <a:extLst>
              <a:ext uri="{FF2B5EF4-FFF2-40B4-BE49-F238E27FC236}">
                <a16:creationId xmlns:a16="http://schemas.microsoft.com/office/drawing/2014/main" id="{B44C4D06-7B79-428D-951E-3F85C963E48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130" y="24713"/>
            <a:ext cx="7142923" cy="6808573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</a:effectLst>
        </p:spPr>
      </p:pic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AC31435B-1193-4216-922D-534906A6B9F5}"/>
              </a:ext>
            </a:extLst>
          </p:cNvPr>
          <p:cNvSpPr txBox="1"/>
          <p:nvPr/>
        </p:nvSpPr>
        <p:spPr>
          <a:xfrm>
            <a:off x="1815549" y="1969608"/>
            <a:ext cx="8097076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7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תודה על ההקשבה ושנפגש רק בשמחות!</a:t>
            </a:r>
          </a:p>
        </p:txBody>
      </p:sp>
      <p:sp>
        <p:nvSpPr>
          <p:cNvPr id="2" name="מציין מיקום של מספר שקופית 1">
            <a:extLst>
              <a:ext uri="{FF2B5EF4-FFF2-40B4-BE49-F238E27FC236}">
                <a16:creationId xmlns:a16="http://schemas.microsoft.com/office/drawing/2014/main" id="{48519659-B62A-48B3-B946-5410F83CA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5D86-B3C7-4A79-8D6F-C76188072F07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819345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383</Words>
  <Application>Microsoft Office PowerPoint</Application>
  <PresentationFormat>מסך רחב</PresentationFormat>
  <Paragraphs>97</Paragraphs>
  <Slides>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3" baseType="lpstr">
      <vt:lpstr>Amsterdam</vt:lpstr>
      <vt:lpstr>Arial</vt:lpstr>
      <vt:lpstr>Calibri</vt:lpstr>
      <vt:lpstr>Calibri Light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Orel Moshe</dc:creator>
  <cp:lastModifiedBy>Orel Moshe</cp:lastModifiedBy>
  <cp:revision>11</cp:revision>
  <dcterms:created xsi:type="dcterms:W3CDTF">2021-08-18T15:33:04Z</dcterms:created>
  <dcterms:modified xsi:type="dcterms:W3CDTF">2021-08-28T08:58:39Z</dcterms:modified>
</cp:coreProperties>
</file>