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Ahsing" charset="0"/>
      <p:regular r:id="rId24"/>
    </p:embeddedFont>
    <p:embeddedFont>
      <p:font typeface="Quattrocento" panose="02020502030000000404" pitchFamily="18" charset="0"/>
      <p:regular r:id="rId25"/>
    </p:embeddedFont>
    <p:embeddedFont>
      <p:font typeface="Quattrocento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XNDubWJU0aU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sv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3491727" y="484387"/>
            <a:ext cx="10873728" cy="5810275"/>
          </a:xfrm>
          <a:custGeom>
            <a:avLst/>
            <a:gdLst/>
            <a:ahLst/>
            <a:cxnLst/>
            <a:rect l="l" t="t" r="r" b="b"/>
            <a:pathLst>
              <a:path w="10873728" h="5810275">
                <a:moveTo>
                  <a:pt x="10873728" y="0"/>
                </a:moveTo>
                <a:lnTo>
                  <a:pt x="0" y="0"/>
                </a:lnTo>
                <a:lnTo>
                  <a:pt x="0" y="5810275"/>
                </a:lnTo>
                <a:lnTo>
                  <a:pt x="10873728" y="5810275"/>
                </a:lnTo>
                <a:lnTo>
                  <a:pt x="108737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96483" y="2773009"/>
            <a:ext cx="13068226" cy="322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97"/>
              </a:lnSpc>
            </a:pPr>
            <a:r>
              <a:rPr lang="en-US" sz="18784" dirty="0" err="1">
                <a:solidFill>
                  <a:srgbClr val="000000"/>
                </a:solidFill>
                <a:latin typeface="Ahsing"/>
                <a:ea typeface="Ahsing"/>
                <a:cs typeface="Ahsing"/>
                <a:sym typeface="Ahsing"/>
              </a:rPr>
              <a:t>StyleSync</a:t>
            </a:r>
            <a:endParaRPr lang="en-US" sz="18784" dirty="0">
              <a:solidFill>
                <a:srgbClr val="000000"/>
              </a:solidFill>
              <a:latin typeface="Ahsing"/>
              <a:ea typeface="Ahsing"/>
              <a:cs typeface="Ahsing"/>
              <a:sym typeface="Ahsing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00400" y="6539614"/>
            <a:ext cx="11575629" cy="1086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29"/>
              </a:lnSpc>
              <a:spcBef>
                <a:spcPct val="0"/>
              </a:spcBef>
            </a:pPr>
            <a:r>
              <a:rPr lang="en-US" sz="6378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High level design presentation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207225" y="8912678"/>
            <a:ext cx="3873550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Tal Dor  |  Adva Levine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6279" y="9713215"/>
            <a:ext cx="4690521" cy="431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4"/>
              </a:lnSpc>
              <a:spcBef>
                <a:spcPct val="0"/>
              </a:spcBef>
            </a:pPr>
            <a:r>
              <a:rPr lang="en-US" sz="2503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project number - 15006012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57600" y="7804774"/>
            <a:ext cx="10717411" cy="406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29"/>
              </a:lnSpc>
              <a:spcBef>
                <a:spcPct val="0"/>
              </a:spcBef>
            </a:pPr>
            <a:r>
              <a:rPr lang="en-US" sz="2378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Software Product Development Using Cloud-Based Technologies Workshop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07225" y="8373014"/>
            <a:ext cx="3540175" cy="406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29"/>
              </a:lnSpc>
              <a:spcBef>
                <a:spcPct val="0"/>
              </a:spcBef>
            </a:pPr>
            <a:r>
              <a:rPr lang="en-US" sz="2378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Facilitator: Yogev Shani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14116" y="1364230"/>
            <a:ext cx="7679142" cy="7467965"/>
          </a:xfrm>
          <a:custGeom>
            <a:avLst/>
            <a:gdLst/>
            <a:ahLst/>
            <a:cxnLst/>
            <a:rect l="l" t="t" r="r" b="b"/>
            <a:pathLst>
              <a:path w="7679142" h="7467965">
                <a:moveTo>
                  <a:pt x="0" y="0"/>
                </a:moveTo>
                <a:lnTo>
                  <a:pt x="7679141" y="0"/>
                </a:lnTo>
                <a:lnTo>
                  <a:pt x="7679141" y="7467965"/>
                </a:lnTo>
                <a:lnTo>
                  <a:pt x="0" y="74679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4307" y="1473753"/>
            <a:ext cx="7669123" cy="7339493"/>
          </a:xfrm>
          <a:custGeom>
            <a:avLst/>
            <a:gdLst/>
            <a:ahLst/>
            <a:cxnLst/>
            <a:rect l="l" t="t" r="r" b="b"/>
            <a:pathLst>
              <a:path w="7669123" h="7339493">
                <a:moveTo>
                  <a:pt x="0" y="0"/>
                </a:moveTo>
                <a:lnTo>
                  <a:pt x="7669123" y="0"/>
                </a:lnTo>
                <a:lnTo>
                  <a:pt x="7669123" y="7339494"/>
                </a:lnTo>
                <a:lnTo>
                  <a:pt x="0" y="73394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42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85" y="81477"/>
            <a:ext cx="12444193" cy="7824286"/>
          </a:xfrm>
          <a:custGeom>
            <a:avLst/>
            <a:gdLst/>
            <a:ahLst/>
            <a:cxnLst/>
            <a:rect l="l" t="t" r="r" b="b"/>
            <a:pathLst>
              <a:path w="12444193" h="7824286">
                <a:moveTo>
                  <a:pt x="0" y="0"/>
                </a:moveTo>
                <a:lnTo>
                  <a:pt x="12444193" y="0"/>
                </a:lnTo>
                <a:lnTo>
                  <a:pt x="12444193" y="7824286"/>
                </a:lnTo>
                <a:lnTo>
                  <a:pt x="0" y="7824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51176" y="5466153"/>
            <a:ext cx="7543023" cy="4478670"/>
          </a:xfrm>
          <a:custGeom>
            <a:avLst/>
            <a:gdLst/>
            <a:ahLst/>
            <a:cxnLst/>
            <a:rect l="l" t="t" r="r" b="b"/>
            <a:pathLst>
              <a:path w="7543023" h="4478670">
                <a:moveTo>
                  <a:pt x="0" y="0"/>
                </a:moveTo>
                <a:lnTo>
                  <a:pt x="7543023" y="0"/>
                </a:lnTo>
                <a:lnTo>
                  <a:pt x="7543023" y="4478670"/>
                </a:lnTo>
                <a:lnTo>
                  <a:pt x="0" y="44786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6646" y="3741498"/>
            <a:ext cx="3123754" cy="1402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49"/>
              </a:lnSpc>
              <a:spcBef>
                <a:spcPct val="0"/>
              </a:spcBef>
            </a:pPr>
            <a:r>
              <a:rPr lang="en-US" sz="8178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Demo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114868" y="9069236"/>
            <a:ext cx="1796553" cy="959971"/>
          </a:xfrm>
          <a:custGeom>
            <a:avLst/>
            <a:gdLst/>
            <a:ahLst/>
            <a:cxnLst/>
            <a:rect l="l" t="t" r="r" b="b"/>
            <a:pathLst>
              <a:path w="1796553" h="959971">
                <a:moveTo>
                  <a:pt x="1796553" y="0"/>
                </a:moveTo>
                <a:lnTo>
                  <a:pt x="0" y="0"/>
                </a:lnTo>
                <a:lnTo>
                  <a:pt x="0" y="959971"/>
                </a:lnTo>
                <a:lnTo>
                  <a:pt x="1796553" y="959971"/>
                </a:lnTo>
                <a:lnTo>
                  <a:pt x="17965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9442061"/>
            <a:ext cx="2159127" cy="538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4"/>
              </a:lnSpc>
            </a:pPr>
            <a:r>
              <a:rPr lang="en-US" sz="3103">
                <a:solidFill>
                  <a:srgbClr val="B5D0ED"/>
                </a:solidFill>
                <a:latin typeface="Ahsing"/>
                <a:ea typeface="Ahsing"/>
                <a:cs typeface="Ahsing"/>
                <a:sym typeface="Ahsing"/>
              </a:rPr>
              <a:t>StyleSync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5865" y="3051765"/>
            <a:ext cx="8870135" cy="1402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49"/>
              </a:lnSpc>
              <a:spcBef>
                <a:spcPct val="0"/>
              </a:spcBef>
            </a:pPr>
            <a:r>
              <a:rPr lang="en-US" sz="8178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High Level Design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114868" y="9069236"/>
            <a:ext cx="1796553" cy="959971"/>
          </a:xfrm>
          <a:custGeom>
            <a:avLst/>
            <a:gdLst/>
            <a:ahLst/>
            <a:cxnLst/>
            <a:rect l="l" t="t" r="r" b="b"/>
            <a:pathLst>
              <a:path w="1796553" h="959971">
                <a:moveTo>
                  <a:pt x="1796553" y="0"/>
                </a:moveTo>
                <a:lnTo>
                  <a:pt x="0" y="0"/>
                </a:lnTo>
                <a:lnTo>
                  <a:pt x="0" y="959971"/>
                </a:lnTo>
                <a:lnTo>
                  <a:pt x="1796553" y="959971"/>
                </a:lnTo>
                <a:lnTo>
                  <a:pt x="17965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9442061"/>
            <a:ext cx="2159127" cy="538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4"/>
              </a:lnSpc>
            </a:pPr>
            <a:r>
              <a:rPr lang="en-US" sz="3103">
                <a:solidFill>
                  <a:srgbClr val="B5D0ED"/>
                </a:solidFill>
                <a:latin typeface="Ahsing"/>
                <a:ea typeface="Ahsing"/>
                <a:cs typeface="Ahsing"/>
                <a:sym typeface="Ahsing"/>
              </a:rPr>
              <a:t>StyleSync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6347" y="629434"/>
            <a:ext cx="15679824" cy="8996299"/>
          </a:xfrm>
          <a:custGeom>
            <a:avLst/>
            <a:gdLst/>
            <a:ahLst/>
            <a:cxnLst/>
            <a:rect l="l" t="t" r="r" b="b"/>
            <a:pathLst>
              <a:path w="15679824" h="8996299">
                <a:moveTo>
                  <a:pt x="0" y="0"/>
                </a:moveTo>
                <a:lnTo>
                  <a:pt x="15679824" y="0"/>
                </a:lnTo>
                <a:lnTo>
                  <a:pt x="15679824" y="8996299"/>
                </a:lnTo>
                <a:lnTo>
                  <a:pt x="0" y="89962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59127" y="3044516"/>
            <a:ext cx="8585073" cy="1402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49"/>
              </a:lnSpc>
              <a:spcBef>
                <a:spcPct val="0"/>
              </a:spcBef>
            </a:pPr>
            <a:r>
              <a:rPr lang="en-US" sz="8178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Database schema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114868" y="9069236"/>
            <a:ext cx="1796553" cy="959971"/>
          </a:xfrm>
          <a:custGeom>
            <a:avLst/>
            <a:gdLst/>
            <a:ahLst/>
            <a:cxnLst/>
            <a:rect l="l" t="t" r="r" b="b"/>
            <a:pathLst>
              <a:path w="1796553" h="959971">
                <a:moveTo>
                  <a:pt x="1796553" y="0"/>
                </a:moveTo>
                <a:lnTo>
                  <a:pt x="0" y="0"/>
                </a:lnTo>
                <a:lnTo>
                  <a:pt x="0" y="959971"/>
                </a:lnTo>
                <a:lnTo>
                  <a:pt x="1796553" y="959971"/>
                </a:lnTo>
                <a:lnTo>
                  <a:pt x="17965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9442061"/>
            <a:ext cx="2159127" cy="538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4"/>
              </a:lnSpc>
            </a:pPr>
            <a:r>
              <a:rPr lang="en-US" sz="3103">
                <a:solidFill>
                  <a:srgbClr val="B5D0ED"/>
                </a:solidFill>
                <a:latin typeface="Ahsing"/>
                <a:ea typeface="Ahsing"/>
                <a:cs typeface="Ahsing"/>
                <a:sym typeface="Ahsing"/>
              </a:rPr>
              <a:t>StyleSync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14868" y="9069236"/>
            <a:ext cx="1796553" cy="959971"/>
          </a:xfrm>
          <a:custGeom>
            <a:avLst/>
            <a:gdLst/>
            <a:ahLst/>
            <a:cxnLst/>
            <a:rect l="l" t="t" r="r" b="b"/>
            <a:pathLst>
              <a:path w="1796553" h="959971">
                <a:moveTo>
                  <a:pt x="1796553" y="0"/>
                </a:moveTo>
                <a:lnTo>
                  <a:pt x="0" y="0"/>
                </a:lnTo>
                <a:lnTo>
                  <a:pt x="0" y="959971"/>
                </a:lnTo>
                <a:lnTo>
                  <a:pt x="1796553" y="959971"/>
                </a:lnTo>
                <a:lnTo>
                  <a:pt x="17965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24247" y="1891216"/>
            <a:ext cx="17639506" cy="6504568"/>
          </a:xfrm>
          <a:custGeom>
            <a:avLst/>
            <a:gdLst/>
            <a:ahLst/>
            <a:cxnLst/>
            <a:rect l="l" t="t" r="r" b="b"/>
            <a:pathLst>
              <a:path w="17639506" h="6504568">
                <a:moveTo>
                  <a:pt x="0" y="0"/>
                </a:moveTo>
                <a:lnTo>
                  <a:pt x="17639506" y="0"/>
                </a:lnTo>
                <a:lnTo>
                  <a:pt x="17639506" y="6504568"/>
                </a:lnTo>
                <a:lnTo>
                  <a:pt x="0" y="65045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9442061"/>
            <a:ext cx="2159127" cy="538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4"/>
              </a:lnSpc>
            </a:pPr>
            <a:r>
              <a:rPr lang="en-US" sz="3103">
                <a:solidFill>
                  <a:srgbClr val="B5D0ED"/>
                </a:solidFill>
                <a:latin typeface="Ahsing"/>
                <a:ea typeface="Ahsing"/>
                <a:cs typeface="Ahsing"/>
                <a:sym typeface="Ahsing"/>
              </a:rPr>
              <a:t>StyleSync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33848" y="3019314"/>
            <a:ext cx="4657551" cy="1402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49"/>
              </a:lnSpc>
              <a:spcBef>
                <a:spcPct val="0"/>
              </a:spcBef>
            </a:pPr>
            <a:r>
              <a:rPr lang="en-US" sz="8178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Frontend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114868" y="9069236"/>
            <a:ext cx="1796553" cy="959971"/>
          </a:xfrm>
          <a:custGeom>
            <a:avLst/>
            <a:gdLst/>
            <a:ahLst/>
            <a:cxnLst/>
            <a:rect l="l" t="t" r="r" b="b"/>
            <a:pathLst>
              <a:path w="1796553" h="959971">
                <a:moveTo>
                  <a:pt x="1796553" y="0"/>
                </a:moveTo>
                <a:lnTo>
                  <a:pt x="0" y="0"/>
                </a:lnTo>
                <a:lnTo>
                  <a:pt x="0" y="959971"/>
                </a:lnTo>
                <a:lnTo>
                  <a:pt x="1796553" y="959971"/>
                </a:lnTo>
                <a:lnTo>
                  <a:pt x="17965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9442061"/>
            <a:ext cx="2159127" cy="538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4"/>
              </a:lnSpc>
            </a:pPr>
            <a:r>
              <a:rPr lang="en-US" sz="3103">
                <a:solidFill>
                  <a:srgbClr val="B5D0ED"/>
                </a:solidFill>
                <a:latin typeface="Ahsing"/>
                <a:ea typeface="Ahsing"/>
                <a:cs typeface="Ahsing"/>
                <a:sym typeface="Ahsing"/>
              </a:rPr>
              <a:t>StyleSync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14868" y="9069236"/>
            <a:ext cx="1796553" cy="959971"/>
          </a:xfrm>
          <a:custGeom>
            <a:avLst/>
            <a:gdLst/>
            <a:ahLst/>
            <a:cxnLst/>
            <a:rect l="l" t="t" r="r" b="b"/>
            <a:pathLst>
              <a:path w="1796553" h="959971">
                <a:moveTo>
                  <a:pt x="1796553" y="0"/>
                </a:moveTo>
                <a:lnTo>
                  <a:pt x="0" y="0"/>
                </a:lnTo>
                <a:lnTo>
                  <a:pt x="0" y="959971"/>
                </a:lnTo>
                <a:lnTo>
                  <a:pt x="1796553" y="959971"/>
                </a:lnTo>
                <a:lnTo>
                  <a:pt x="17965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618808" y="4183026"/>
            <a:ext cx="2776331" cy="2776331"/>
          </a:xfrm>
          <a:custGeom>
            <a:avLst/>
            <a:gdLst/>
            <a:ahLst/>
            <a:cxnLst/>
            <a:rect l="l" t="t" r="r" b="b"/>
            <a:pathLst>
              <a:path w="2776331" h="2776331">
                <a:moveTo>
                  <a:pt x="0" y="0"/>
                </a:moveTo>
                <a:lnTo>
                  <a:pt x="2776331" y="0"/>
                </a:lnTo>
                <a:lnTo>
                  <a:pt x="2776331" y="2776331"/>
                </a:lnTo>
                <a:lnTo>
                  <a:pt x="0" y="277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40614" y="2021739"/>
            <a:ext cx="1551300" cy="1551300"/>
          </a:xfrm>
          <a:custGeom>
            <a:avLst/>
            <a:gdLst/>
            <a:ahLst/>
            <a:cxnLst/>
            <a:rect l="l" t="t" r="r" b="b"/>
            <a:pathLst>
              <a:path w="1551300" h="1551300">
                <a:moveTo>
                  <a:pt x="0" y="0"/>
                </a:moveTo>
                <a:lnTo>
                  <a:pt x="1551299" y="0"/>
                </a:lnTo>
                <a:lnTo>
                  <a:pt x="1551299" y="1551299"/>
                </a:lnTo>
                <a:lnTo>
                  <a:pt x="0" y="1551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6212823" y="31704"/>
            <a:ext cx="1856418" cy="586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  <a:spcBef>
                <a:spcPct val="0"/>
              </a:spcBef>
            </a:pPr>
            <a:r>
              <a:rPr lang="en-US" sz="3425" b="1">
                <a:solidFill>
                  <a:srgbClr val="B5D0ED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Frontend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9442061"/>
            <a:ext cx="2159127" cy="538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4"/>
              </a:lnSpc>
            </a:pPr>
            <a:r>
              <a:rPr lang="en-US" sz="3103">
                <a:solidFill>
                  <a:srgbClr val="B5D0ED"/>
                </a:solidFill>
                <a:latin typeface="Ahsing"/>
                <a:ea typeface="Ahsing"/>
                <a:cs typeface="Ahsing"/>
                <a:sym typeface="Ahsing"/>
              </a:rPr>
              <a:t>StyleSync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59676" y="933450"/>
            <a:ext cx="3350524" cy="731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4"/>
              </a:lnSpc>
              <a:spcBef>
                <a:spcPct val="0"/>
              </a:spcBef>
            </a:pPr>
            <a:r>
              <a:rPr lang="en-US" sz="4203" b="1" dirty="0">
                <a:solidFill>
                  <a:srgbClr val="428D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Technologies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11421" y="1803218"/>
            <a:ext cx="5772278" cy="2050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 algn="l">
              <a:lnSpc>
                <a:spcPts val="4060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React</a:t>
            </a:r>
          </a:p>
          <a:p>
            <a:pPr marL="626111" lvl="1" indent="-313055" algn="l">
              <a:lnSpc>
                <a:spcPts val="4060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Bootstrap 5</a:t>
            </a:r>
          </a:p>
          <a:p>
            <a:pPr marL="626111" lvl="1" indent="-313055" algn="l">
              <a:lnSpc>
                <a:spcPts val="4060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React lucide</a:t>
            </a:r>
          </a:p>
          <a:p>
            <a:pPr marL="626111" lvl="1" indent="-313055" algn="l">
              <a:lnSpc>
                <a:spcPts val="4060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Base44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59676" y="4730159"/>
            <a:ext cx="1978924" cy="731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4"/>
              </a:lnSpc>
              <a:spcBef>
                <a:spcPct val="0"/>
              </a:spcBef>
            </a:pPr>
            <a:r>
              <a:rPr lang="en-US" sz="4203" b="1" dirty="0">
                <a:solidFill>
                  <a:srgbClr val="428D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Design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95828" y="5602915"/>
            <a:ext cx="8481949" cy="1150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 algn="l">
              <a:lnSpc>
                <a:spcPts val="4698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Responsive, user-friendly UI</a:t>
            </a:r>
          </a:p>
          <a:p>
            <a:pPr marL="626111" lvl="1" indent="-313055" algn="l">
              <a:lnSpc>
                <a:spcPts val="4698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Informative messages on screen</a:t>
            </a:r>
          </a:p>
        </p:txBody>
      </p:sp>
      <p:sp>
        <p:nvSpPr>
          <p:cNvPr id="11" name="Freeform 11"/>
          <p:cNvSpPr/>
          <p:nvPr/>
        </p:nvSpPr>
        <p:spPr>
          <a:xfrm>
            <a:off x="11877194" y="1897792"/>
            <a:ext cx="1799194" cy="1799194"/>
          </a:xfrm>
          <a:custGeom>
            <a:avLst/>
            <a:gdLst/>
            <a:ahLst/>
            <a:cxnLst/>
            <a:rect l="l" t="t" r="r" b="b"/>
            <a:pathLst>
              <a:path w="1799194" h="1799194">
                <a:moveTo>
                  <a:pt x="0" y="0"/>
                </a:moveTo>
                <a:lnTo>
                  <a:pt x="1799194" y="0"/>
                </a:lnTo>
                <a:lnTo>
                  <a:pt x="1799194" y="1799193"/>
                </a:lnTo>
                <a:lnTo>
                  <a:pt x="0" y="17991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978133" y="1897792"/>
            <a:ext cx="2057681" cy="1831336"/>
          </a:xfrm>
          <a:custGeom>
            <a:avLst/>
            <a:gdLst/>
            <a:ahLst/>
            <a:cxnLst/>
            <a:rect l="l" t="t" r="r" b="b"/>
            <a:pathLst>
              <a:path w="2057681" h="1831336">
                <a:moveTo>
                  <a:pt x="0" y="0"/>
                </a:moveTo>
                <a:lnTo>
                  <a:pt x="2057681" y="0"/>
                </a:lnTo>
                <a:lnTo>
                  <a:pt x="2057681" y="1831336"/>
                </a:lnTo>
                <a:lnTo>
                  <a:pt x="0" y="18313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19736" y="3019314"/>
            <a:ext cx="4166864" cy="1402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49"/>
              </a:lnSpc>
              <a:spcBef>
                <a:spcPct val="0"/>
              </a:spcBef>
            </a:pPr>
            <a:r>
              <a:rPr lang="en-US" sz="8178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Backend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114868" y="9069236"/>
            <a:ext cx="1796553" cy="959971"/>
          </a:xfrm>
          <a:custGeom>
            <a:avLst/>
            <a:gdLst/>
            <a:ahLst/>
            <a:cxnLst/>
            <a:rect l="l" t="t" r="r" b="b"/>
            <a:pathLst>
              <a:path w="1796553" h="959971">
                <a:moveTo>
                  <a:pt x="1796553" y="0"/>
                </a:moveTo>
                <a:lnTo>
                  <a:pt x="0" y="0"/>
                </a:lnTo>
                <a:lnTo>
                  <a:pt x="0" y="959971"/>
                </a:lnTo>
                <a:lnTo>
                  <a:pt x="1796553" y="959971"/>
                </a:lnTo>
                <a:lnTo>
                  <a:pt x="17965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9442061"/>
            <a:ext cx="2159127" cy="538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4"/>
              </a:lnSpc>
            </a:pPr>
            <a:r>
              <a:rPr lang="en-US" sz="3103">
                <a:solidFill>
                  <a:srgbClr val="B5D0ED"/>
                </a:solidFill>
                <a:latin typeface="Ahsing"/>
                <a:ea typeface="Ahsing"/>
                <a:cs typeface="Ahsing"/>
                <a:sym typeface="Ahsing"/>
              </a:rPr>
              <a:t>StyleSync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453" y="67220"/>
            <a:ext cx="18063095" cy="1015255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14868" y="9069236"/>
            <a:ext cx="1796553" cy="959971"/>
          </a:xfrm>
          <a:custGeom>
            <a:avLst/>
            <a:gdLst/>
            <a:ahLst/>
            <a:cxnLst/>
            <a:rect l="l" t="t" r="r" b="b"/>
            <a:pathLst>
              <a:path w="1796553" h="959971">
                <a:moveTo>
                  <a:pt x="1796553" y="0"/>
                </a:moveTo>
                <a:lnTo>
                  <a:pt x="0" y="0"/>
                </a:lnTo>
                <a:lnTo>
                  <a:pt x="0" y="959971"/>
                </a:lnTo>
                <a:lnTo>
                  <a:pt x="1796553" y="959971"/>
                </a:lnTo>
                <a:lnTo>
                  <a:pt x="17965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343827" y="5788426"/>
            <a:ext cx="1831336" cy="1831336"/>
          </a:xfrm>
          <a:custGeom>
            <a:avLst/>
            <a:gdLst/>
            <a:ahLst/>
            <a:cxnLst/>
            <a:rect l="l" t="t" r="r" b="b"/>
            <a:pathLst>
              <a:path w="1831336" h="1831336">
                <a:moveTo>
                  <a:pt x="0" y="0"/>
                </a:moveTo>
                <a:lnTo>
                  <a:pt x="1831336" y="0"/>
                </a:lnTo>
                <a:lnTo>
                  <a:pt x="1831336" y="1831336"/>
                </a:lnTo>
                <a:lnTo>
                  <a:pt x="0" y="18313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530592" y="3480840"/>
            <a:ext cx="1831336" cy="1831336"/>
          </a:xfrm>
          <a:custGeom>
            <a:avLst/>
            <a:gdLst/>
            <a:ahLst/>
            <a:cxnLst/>
            <a:rect l="l" t="t" r="r" b="b"/>
            <a:pathLst>
              <a:path w="1831336" h="1831336">
                <a:moveTo>
                  <a:pt x="0" y="0"/>
                </a:moveTo>
                <a:lnTo>
                  <a:pt x="1831336" y="0"/>
                </a:lnTo>
                <a:lnTo>
                  <a:pt x="1831336" y="1831336"/>
                </a:lnTo>
                <a:lnTo>
                  <a:pt x="0" y="18313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436938" y="5788426"/>
            <a:ext cx="1775841" cy="1831336"/>
          </a:xfrm>
          <a:custGeom>
            <a:avLst/>
            <a:gdLst/>
            <a:ahLst/>
            <a:cxnLst/>
            <a:rect l="l" t="t" r="r" b="b"/>
            <a:pathLst>
              <a:path w="1775841" h="1831336">
                <a:moveTo>
                  <a:pt x="0" y="0"/>
                </a:moveTo>
                <a:lnTo>
                  <a:pt x="1775841" y="0"/>
                </a:lnTo>
                <a:lnTo>
                  <a:pt x="1775841" y="1831336"/>
                </a:lnTo>
                <a:lnTo>
                  <a:pt x="0" y="18313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461357" y="1584398"/>
            <a:ext cx="1561913" cy="1561913"/>
          </a:xfrm>
          <a:custGeom>
            <a:avLst/>
            <a:gdLst/>
            <a:ahLst/>
            <a:cxnLst/>
            <a:rect l="l" t="t" r="r" b="b"/>
            <a:pathLst>
              <a:path w="1561913" h="1561913">
                <a:moveTo>
                  <a:pt x="0" y="0"/>
                </a:moveTo>
                <a:lnTo>
                  <a:pt x="1561913" y="0"/>
                </a:lnTo>
                <a:lnTo>
                  <a:pt x="1561913" y="1561912"/>
                </a:lnTo>
                <a:lnTo>
                  <a:pt x="0" y="15619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31496" y="3490540"/>
            <a:ext cx="1821636" cy="1821636"/>
          </a:xfrm>
          <a:custGeom>
            <a:avLst/>
            <a:gdLst/>
            <a:ahLst/>
            <a:cxnLst/>
            <a:rect l="l" t="t" r="r" b="b"/>
            <a:pathLst>
              <a:path w="1821636" h="1821636">
                <a:moveTo>
                  <a:pt x="0" y="0"/>
                </a:moveTo>
                <a:lnTo>
                  <a:pt x="1821636" y="0"/>
                </a:lnTo>
                <a:lnTo>
                  <a:pt x="1821636" y="1821636"/>
                </a:lnTo>
                <a:lnTo>
                  <a:pt x="0" y="182163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530592" y="1515467"/>
            <a:ext cx="1880004" cy="1880004"/>
          </a:xfrm>
          <a:custGeom>
            <a:avLst/>
            <a:gdLst/>
            <a:ahLst/>
            <a:cxnLst/>
            <a:rect l="l" t="t" r="r" b="b"/>
            <a:pathLst>
              <a:path w="1880004" h="1880004">
                <a:moveTo>
                  <a:pt x="0" y="0"/>
                </a:moveTo>
                <a:lnTo>
                  <a:pt x="1880004" y="0"/>
                </a:lnTo>
                <a:lnTo>
                  <a:pt x="1880004" y="1880004"/>
                </a:lnTo>
                <a:lnTo>
                  <a:pt x="0" y="18800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0" y="9442061"/>
            <a:ext cx="2159127" cy="538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4"/>
              </a:lnSpc>
            </a:pPr>
            <a:r>
              <a:rPr lang="en-US" sz="3103">
                <a:solidFill>
                  <a:srgbClr val="B5D0ED"/>
                </a:solidFill>
                <a:latin typeface="Ahsing"/>
                <a:ea typeface="Ahsing"/>
                <a:cs typeface="Ahsing"/>
                <a:sym typeface="Ahsing"/>
              </a:rPr>
              <a:t>StyleSync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049606" y="199635"/>
            <a:ext cx="1947327" cy="670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1"/>
              </a:lnSpc>
              <a:spcBef>
                <a:spcPct val="0"/>
              </a:spcBef>
            </a:pPr>
            <a:r>
              <a:rPr lang="en-US" sz="3922" b="1">
                <a:solidFill>
                  <a:srgbClr val="B5D0ED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Backend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59676" y="647954"/>
            <a:ext cx="3350524" cy="731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4"/>
              </a:lnSpc>
              <a:spcBef>
                <a:spcPct val="0"/>
              </a:spcBef>
            </a:pPr>
            <a:r>
              <a:rPr lang="en-US" sz="4203" b="1" dirty="0">
                <a:solidFill>
                  <a:srgbClr val="428D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Technologies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11421" y="1422473"/>
            <a:ext cx="7394835" cy="4430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 algn="l">
              <a:lnSpc>
                <a:spcPts val="5046"/>
              </a:lnSpc>
              <a:buFont typeface="Arial"/>
              <a:buChar char="•"/>
            </a:pPr>
            <a:r>
              <a:rPr lang="en-US" sz="2900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AWS Cognito </a:t>
            </a:r>
          </a:p>
          <a:p>
            <a:pPr marL="626111" lvl="1" indent="-313055" algn="l">
              <a:lnSpc>
                <a:spcPts val="5046"/>
              </a:lnSpc>
              <a:buFont typeface="Arial"/>
              <a:buChar char="•"/>
            </a:pPr>
            <a:r>
              <a:rPr lang="en-US" sz="2900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API Gateway </a:t>
            </a:r>
          </a:p>
          <a:p>
            <a:pPr marL="626111" lvl="1" indent="-313055" algn="l">
              <a:lnSpc>
                <a:spcPts val="5046"/>
              </a:lnSpc>
              <a:buFont typeface="Arial"/>
              <a:buChar char="•"/>
            </a:pPr>
            <a:r>
              <a:rPr lang="en-US" sz="2900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AWS Lambda (Python)</a:t>
            </a:r>
          </a:p>
          <a:p>
            <a:pPr marL="626111" lvl="1" indent="-313055" algn="l">
              <a:lnSpc>
                <a:spcPts val="5046"/>
              </a:lnSpc>
              <a:buFont typeface="Arial"/>
              <a:buChar char="•"/>
            </a:pPr>
            <a:r>
              <a:rPr lang="en-US" sz="2900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Amazon RDS (PostgreSQL)</a:t>
            </a:r>
          </a:p>
          <a:p>
            <a:pPr marL="626111" lvl="1" indent="-313055" algn="l">
              <a:lnSpc>
                <a:spcPts val="5046"/>
              </a:lnSpc>
              <a:buFont typeface="Arial"/>
              <a:buChar char="•"/>
            </a:pPr>
            <a:r>
              <a:rPr lang="en-US" sz="2900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Amazon S3</a:t>
            </a:r>
          </a:p>
          <a:p>
            <a:pPr marL="626111" lvl="1" indent="-313055" algn="l">
              <a:lnSpc>
                <a:spcPts val="5046"/>
              </a:lnSpc>
              <a:buFont typeface="Arial"/>
              <a:buChar char="•"/>
            </a:pPr>
            <a:r>
              <a:rPr lang="en-US" sz="2900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Amazon Amplify</a:t>
            </a:r>
          </a:p>
          <a:p>
            <a:pPr marL="626111" lvl="1" indent="-313055" algn="l">
              <a:lnSpc>
                <a:spcPts val="5046"/>
              </a:lnSpc>
              <a:buFont typeface="Arial"/>
              <a:buChar char="•"/>
            </a:pPr>
            <a:r>
              <a:rPr lang="en-US" sz="2900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OpenAI, Google Calendar, Weather API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87197" y="5928051"/>
            <a:ext cx="1775841" cy="731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4"/>
              </a:lnSpc>
              <a:spcBef>
                <a:spcPct val="0"/>
              </a:spcBef>
            </a:pPr>
            <a:r>
              <a:rPr lang="en-US" sz="4203" b="1" dirty="0">
                <a:solidFill>
                  <a:srgbClr val="428D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Design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11421" y="6697583"/>
            <a:ext cx="8871363" cy="2556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 algn="l">
              <a:lnSpc>
                <a:spcPts val="5104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Stateless, serverless architecture</a:t>
            </a:r>
          </a:p>
          <a:p>
            <a:pPr marL="626111" lvl="1" indent="-313055" algn="l">
              <a:lnSpc>
                <a:spcPts val="5104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Each lambda function has a single responsibility</a:t>
            </a:r>
          </a:p>
          <a:p>
            <a:pPr marL="626111" lvl="1" indent="-313055" algn="l">
              <a:lnSpc>
                <a:spcPts val="5104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Presigned URL flow for secure image uploads</a:t>
            </a:r>
          </a:p>
          <a:p>
            <a:pPr algn="l">
              <a:lnSpc>
                <a:spcPts val="5104"/>
              </a:lnSpc>
            </a:pPr>
            <a:endParaRPr lang="en-US" sz="2900" b="1">
              <a:solidFill>
                <a:srgbClr val="000000"/>
              </a:solidFill>
              <a:latin typeface="Quattrocento Bold"/>
              <a:ea typeface="Quattrocento Bold"/>
              <a:cs typeface="Quattrocento Bold"/>
              <a:sym typeface="Quattrocento 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45448" y="3175921"/>
            <a:ext cx="7517752" cy="1402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49"/>
              </a:lnSpc>
              <a:spcBef>
                <a:spcPct val="0"/>
              </a:spcBef>
            </a:pPr>
            <a:r>
              <a:rPr lang="en-US" sz="8178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So what’s next?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114868" y="9069236"/>
            <a:ext cx="1796553" cy="959971"/>
          </a:xfrm>
          <a:custGeom>
            <a:avLst/>
            <a:gdLst/>
            <a:ahLst/>
            <a:cxnLst/>
            <a:rect l="l" t="t" r="r" b="b"/>
            <a:pathLst>
              <a:path w="1796553" h="959971">
                <a:moveTo>
                  <a:pt x="1796553" y="0"/>
                </a:moveTo>
                <a:lnTo>
                  <a:pt x="0" y="0"/>
                </a:lnTo>
                <a:lnTo>
                  <a:pt x="0" y="959971"/>
                </a:lnTo>
                <a:lnTo>
                  <a:pt x="1796553" y="959971"/>
                </a:lnTo>
                <a:lnTo>
                  <a:pt x="17965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9442061"/>
            <a:ext cx="2159127" cy="538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4"/>
              </a:lnSpc>
            </a:pPr>
            <a:r>
              <a:rPr lang="en-US" sz="3103">
                <a:solidFill>
                  <a:srgbClr val="B5D0ED"/>
                </a:solidFill>
                <a:latin typeface="Ahsing"/>
                <a:ea typeface="Ahsing"/>
                <a:cs typeface="Ahsing"/>
                <a:sym typeface="Ahsing"/>
              </a:rPr>
              <a:t>StyleSync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26992" y="3214021"/>
            <a:ext cx="7460007" cy="1402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49"/>
              </a:lnSpc>
              <a:spcBef>
                <a:spcPct val="0"/>
              </a:spcBef>
            </a:pPr>
            <a:r>
              <a:rPr lang="en-US" sz="8178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Any Questions?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114868" y="9069236"/>
            <a:ext cx="1796553" cy="959971"/>
          </a:xfrm>
          <a:custGeom>
            <a:avLst/>
            <a:gdLst/>
            <a:ahLst/>
            <a:cxnLst/>
            <a:rect l="l" t="t" r="r" b="b"/>
            <a:pathLst>
              <a:path w="1796553" h="959971">
                <a:moveTo>
                  <a:pt x="1796553" y="0"/>
                </a:moveTo>
                <a:lnTo>
                  <a:pt x="0" y="0"/>
                </a:lnTo>
                <a:lnTo>
                  <a:pt x="0" y="959971"/>
                </a:lnTo>
                <a:lnTo>
                  <a:pt x="1796553" y="959971"/>
                </a:lnTo>
                <a:lnTo>
                  <a:pt x="17965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9442061"/>
            <a:ext cx="2159127" cy="538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4"/>
              </a:lnSpc>
            </a:pPr>
            <a:r>
              <a:rPr lang="en-US" sz="3103">
                <a:solidFill>
                  <a:srgbClr val="B5D0ED"/>
                </a:solidFill>
                <a:latin typeface="Ahsing"/>
                <a:ea typeface="Ahsing"/>
                <a:cs typeface="Ahsing"/>
                <a:sym typeface="Ahsing"/>
              </a:rPr>
              <a:t>StyleSync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11421" y="3181570"/>
            <a:ext cx="4184579" cy="1391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49"/>
              </a:lnSpc>
              <a:spcBef>
                <a:spcPct val="0"/>
              </a:spcBef>
            </a:pPr>
            <a:r>
              <a:rPr lang="en-US" sz="8178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Premise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114868" y="9069236"/>
            <a:ext cx="1796553" cy="959971"/>
          </a:xfrm>
          <a:custGeom>
            <a:avLst/>
            <a:gdLst/>
            <a:ahLst/>
            <a:cxnLst/>
            <a:rect l="l" t="t" r="r" b="b"/>
            <a:pathLst>
              <a:path w="1796553" h="959971">
                <a:moveTo>
                  <a:pt x="1796553" y="0"/>
                </a:moveTo>
                <a:lnTo>
                  <a:pt x="0" y="0"/>
                </a:lnTo>
                <a:lnTo>
                  <a:pt x="0" y="959971"/>
                </a:lnTo>
                <a:lnTo>
                  <a:pt x="1796553" y="959971"/>
                </a:lnTo>
                <a:lnTo>
                  <a:pt x="17965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9442061"/>
            <a:ext cx="2159127" cy="538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4"/>
              </a:lnSpc>
            </a:pPr>
            <a:r>
              <a:rPr lang="en-US" sz="3103">
                <a:solidFill>
                  <a:srgbClr val="B5D0ED"/>
                </a:solidFill>
                <a:latin typeface="Ahsing"/>
                <a:ea typeface="Ahsing"/>
                <a:cs typeface="Ahsing"/>
                <a:sym typeface="Ahsing"/>
              </a:rPr>
              <a:t>StyleSync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14868" y="9069236"/>
            <a:ext cx="1796553" cy="959971"/>
          </a:xfrm>
          <a:custGeom>
            <a:avLst/>
            <a:gdLst/>
            <a:ahLst/>
            <a:cxnLst/>
            <a:rect l="l" t="t" r="r" b="b"/>
            <a:pathLst>
              <a:path w="1796553" h="959971">
                <a:moveTo>
                  <a:pt x="1796553" y="0"/>
                </a:moveTo>
                <a:lnTo>
                  <a:pt x="0" y="0"/>
                </a:lnTo>
                <a:lnTo>
                  <a:pt x="0" y="959971"/>
                </a:lnTo>
                <a:lnTo>
                  <a:pt x="1796553" y="959971"/>
                </a:lnTo>
                <a:lnTo>
                  <a:pt x="17965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16317" y="3029014"/>
            <a:ext cx="4902591" cy="4902591"/>
          </a:xfrm>
          <a:custGeom>
            <a:avLst/>
            <a:gdLst/>
            <a:ahLst/>
            <a:cxnLst/>
            <a:rect l="l" t="t" r="r" b="b"/>
            <a:pathLst>
              <a:path w="4902591" h="4902591">
                <a:moveTo>
                  <a:pt x="0" y="0"/>
                </a:moveTo>
                <a:lnTo>
                  <a:pt x="4902592" y="0"/>
                </a:lnTo>
                <a:lnTo>
                  <a:pt x="4902592" y="4902591"/>
                </a:lnTo>
                <a:lnTo>
                  <a:pt x="0" y="49025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585444" y="801451"/>
            <a:ext cx="2291356" cy="731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4"/>
              </a:lnSpc>
              <a:spcBef>
                <a:spcPct val="0"/>
              </a:spcBef>
            </a:pPr>
            <a:r>
              <a:rPr lang="en-US" sz="4203" b="1" dirty="0">
                <a:solidFill>
                  <a:srgbClr val="428D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Problem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85444" y="3890357"/>
            <a:ext cx="2077045" cy="731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4"/>
              </a:lnSpc>
              <a:spcBef>
                <a:spcPct val="0"/>
              </a:spcBef>
            </a:pPr>
            <a:r>
              <a:rPr lang="en-US" sz="4203" b="1" dirty="0">
                <a:solidFill>
                  <a:srgbClr val="428D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Solution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209751" y="58156"/>
            <a:ext cx="1829842" cy="673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1"/>
              </a:lnSpc>
              <a:spcBef>
                <a:spcPct val="0"/>
              </a:spcBef>
            </a:pPr>
            <a:r>
              <a:rPr lang="en-US" sz="3865" b="1">
                <a:solidFill>
                  <a:srgbClr val="B5D0ED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Premise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9442061"/>
            <a:ext cx="2159127" cy="538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4"/>
              </a:lnSpc>
            </a:pPr>
            <a:r>
              <a:rPr lang="en-US" sz="3103">
                <a:solidFill>
                  <a:srgbClr val="B5D0ED"/>
                </a:solidFill>
                <a:latin typeface="Ahsing"/>
                <a:ea typeface="Ahsing"/>
                <a:cs typeface="Ahsing"/>
                <a:sym typeface="Ahsing"/>
              </a:rPr>
              <a:t>StyleSync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46836" y="1652468"/>
            <a:ext cx="9327721" cy="2264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 algn="l">
              <a:lnSpc>
                <a:spcPts val="4553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Wardrobe Mismanagement</a:t>
            </a:r>
          </a:p>
          <a:p>
            <a:pPr marL="626111" lvl="1" indent="-313055" algn="l">
              <a:lnSpc>
                <a:spcPts val="4553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Time-Consuming Decisions</a:t>
            </a:r>
          </a:p>
          <a:p>
            <a:pPr marL="626111" lvl="1" indent="-313055" algn="l">
              <a:lnSpc>
                <a:spcPts val="4553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Difficult to match clothes to weather and calendar</a:t>
            </a:r>
          </a:p>
          <a:p>
            <a:pPr marL="626111" lvl="1" indent="-313055" algn="l">
              <a:lnSpc>
                <a:spcPts val="4553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Requires Staying Trendy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46836" y="4574165"/>
            <a:ext cx="7957690" cy="1908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 algn="l">
              <a:lnSpc>
                <a:spcPts val="5104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Browser based managed wardrobe </a:t>
            </a:r>
          </a:p>
          <a:p>
            <a:pPr marL="626111" lvl="1" indent="-313055" algn="l">
              <a:lnSpc>
                <a:spcPts val="5104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AI powered outfit suggestions</a:t>
            </a:r>
            <a:r>
              <a:rPr lang="en-US" sz="290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</a:p>
          <a:p>
            <a:pPr marL="626111" lvl="1" indent="-313055" algn="l">
              <a:lnSpc>
                <a:spcPts val="5104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Calendar syncing</a:t>
            </a:r>
            <a:r>
              <a:rPr lang="en-US" sz="290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900" b="1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and weather integration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62200" y="6613547"/>
            <a:ext cx="4348756" cy="731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4"/>
              </a:lnSpc>
              <a:spcBef>
                <a:spcPct val="0"/>
              </a:spcBef>
            </a:pPr>
            <a:r>
              <a:rPr lang="en-US" sz="4203" b="1" dirty="0">
                <a:solidFill>
                  <a:srgbClr val="428D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Target Audience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646836" y="7308387"/>
            <a:ext cx="4725253" cy="1983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 algn="l">
              <a:lnSpc>
                <a:spcPts val="5336"/>
              </a:lnSpc>
              <a:buFont typeface="Arial"/>
              <a:buChar char="•"/>
            </a:pPr>
            <a:r>
              <a:rPr lang="en-US" sz="2900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Busy Professionals</a:t>
            </a:r>
          </a:p>
          <a:p>
            <a:pPr marL="626111" lvl="1" indent="-313055" algn="l">
              <a:lnSpc>
                <a:spcPts val="5336"/>
              </a:lnSpc>
              <a:buFont typeface="Arial"/>
              <a:buChar char="•"/>
            </a:pPr>
            <a:r>
              <a:rPr lang="en-US" sz="2900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Fashion Enthusiasts</a:t>
            </a:r>
          </a:p>
          <a:p>
            <a:pPr marL="626111" lvl="1" indent="-313055" algn="l">
              <a:lnSpc>
                <a:spcPts val="5336"/>
              </a:lnSpc>
              <a:buFont typeface="Arial"/>
              <a:buChar char="•"/>
            </a:pPr>
            <a:r>
              <a:rPr lang="en-US" sz="2900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Non Stylish Personas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3668" y="2434443"/>
            <a:ext cx="13018745" cy="2849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49"/>
              </a:lnSpc>
              <a:spcBef>
                <a:spcPct val="0"/>
              </a:spcBef>
            </a:pPr>
            <a:r>
              <a:rPr lang="en-US" sz="8178" b="1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Alternative Solutions &amp; Our Advantage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114868" y="9069236"/>
            <a:ext cx="1796553" cy="959971"/>
          </a:xfrm>
          <a:custGeom>
            <a:avLst/>
            <a:gdLst/>
            <a:ahLst/>
            <a:cxnLst/>
            <a:rect l="l" t="t" r="r" b="b"/>
            <a:pathLst>
              <a:path w="1796553" h="959971">
                <a:moveTo>
                  <a:pt x="1796553" y="0"/>
                </a:moveTo>
                <a:lnTo>
                  <a:pt x="0" y="0"/>
                </a:lnTo>
                <a:lnTo>
                  <a:pt x="0" y="959971"/>
                </a:lnTo>
                <a:lnTo>
                  <a:pt x="1796553" y="959971"/>
                </a:lnTo>
                <a:lnTo>
                  <a:pt x="17965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9442061"/>
            <a:ext cx="2159127" cy="538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4"/>
              </a:lnSpc>
            </a:pPr>
            <a:r>
              <a:rPr lang="en-US" sz="3103">
                <a:solidFill>
                  <a:srgbClr val="B5D0ED"/>
                </a:solidFill>
                <a:latin typeface="Ahsing"/>
                <a:ea typeface="Ahsing"/>
                <a:cs typeface="Ahsing"/>
                <a:sym typeface="Ahsing"/>
              </a:rPr>
              <a:t>StyleSync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14868" y="9069236"/>
            <a:ext cx="1796553" cy="959971"/>
          </a:xfrm>
          <a:custGeom>
            <a:avLst/>
            <a:gdLst/>
            <a:ahLst/>
            <a:cxnLst/>
            <a:rect l="l" t="t" r="r" b="b"/>
            <a:pathLst>
              <a:path w="1796553" h="959971">
                <a:moveTo>
                  <a:pt x="1796553" y="0"/>
                </a:moveTo>
                <a:lnTo>
                  <a:pt x="0" y="0"/>
                </a:lnTo>
                <a:lnTo>
                  <a:pt x="0" y="959971"/>
                </a:lnTo>
                <a:lnTo>
                  <a:pt x="1796553" y="959971"/>
                </a:lnTo>
                <a:lnTo>
                  <a:pt x="17965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78123" y="5603320"/>
            <a:ext cx="2788344" cy="2926697"/>
          </a:xfrm>
          <a:custGeom>
            <a:avLst/>
            <a:gdLst/>
            <a:ahLst/>
            <a:cxnLst/>
            <a:rect l="l" t="t" r="r" b="b"/>
            <a:pathLst>
              <a:path w="2788344" h="2926697">
                <a:moveTo>
                  <a:pt x="0" y="0"/>
                </a:moveTo>
                <a:lnTo>
                  <a:pt x="2788344" y="0"/>
                </a:lnTo>
                <a:lnTo>
                  <a:pt x="2788344" y="2926697"/>
                </a:lnTo>
                <a:lnTo>
                  <a:pt x="0" y="29266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01843" y="1658220"/>
            <a:ext cx="6222957" cy="731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4"/>
              </a:lnSpc>
              <a:spcBef>
                <a:spcPct val="0"/>
              </a:spcBef>
            </a:pPr>
            <a:r>
              <a:rPr lang="en-US" sz="4203" b="1" dirty="0">
                <a:solidFill>
                  <a:srgbClr val="428D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Other Existing Solutions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40571" y="2265828"/>
            <a:ext cx="13610095" cy="1589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 algn="l">
              <a:lnSpc>
                <a:spcPts val="6641"/>
              </a:lnSpc>
              <a:buFont typeface="Arial"/>
              <a:buChar char="•"/>
            </a:pPr>
            <a:r>
              <a:rPr lang="en-US" sz="2900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Style apps (Stylebook, </a:t>
            </a:r>
            <a:r>
              <a:rPr lang="en-US" sz="2900" b="1" dirty="0" err="1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Cladwell</a:t>
            </a:r>
            <a:r>
              <a:rPr lang="en-US" sz="2900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):  limited wardrobe structure and lack of AI</a:t>
            </a:r>
          </a:p>
          <a:p>
            <a:pPr marL="626111" lvl="1" indent="-313055" algn="l">
              <a:lnSpc>
                <a:spcPts val="6641"/>
              </a:lnSpc>
              <a:buFont typeface="Arial"/>
              <a:buChar char="•"/>
            </a:pPr>
            <a:r>
              <a:rPr lang="en-US" sz="2900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Personal stylists - cost is impractical for most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01842" y="4594796"/>
            <a:ext cx="5384757" cy="731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4"/>
              </a:lnSpc>
              <a:spcBef>
                <a:spcPct val="0"/>
              </a:spcBef>
            </a:pPr>
            <a:r>
              <a:rPr lang="en-US" sz="4203" b="1" dirty="0" err="1">
                <a:solidFill>
                  <a:srgbClr val="428D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SytleSync</a:t>
            </a:r>
            <a:r>
              <a:rPr lang="en-US" sz="4203" b="1" dirty="0">
                <a:solidFill>
                  <a:srgbClr val="428D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 Advantage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40571" y="5663562"/>
            <a:ext cx="9127024" cy="1391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 algn="l">
              <a:lnSpc>
                <a:spcPts val="5104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Maps real wardrobe structure (doors &amp; shelves)</a:t>
            </a:r>
          </a:p>
          <a:p>
            <a:pPr marL="626111" lvl="1" indent="-313055" algn="l">
              <a:lnSpc>
                <a:spcPts val="7250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AI-powered outfit recommendations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9442061"/>
            <a:ext cx="2159127" cy="538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4"/>
              </a:lnSpc>
            </a:pPr>
            <a:r>
              <a:rPr lang="en-US" sz="3103">
                <a:solidFill>
                  <a:srgbClr val="B5D0ED"/>
                </a:solidFill>
                <a:latin typeface="Ahsing"/>
                <a:ea typeface="Ahsing"/>
                <a:cs typeface="Ahsing"/>
                <a:sym typeface="Ahsing"/>
              </a:rPr>
              <a:t>StyleSync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289571" y="146026"/>
            <a:ext cx="3998429" cy="882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6"/>
              </a:lnSpc>
              <a:spcBef>
                <a:spcPct val="0"/>
              </a:spcBef>
            </a:pPr>
            <a:r>
              <a:rPr lang="en-US" sz="2511" b="1">
                <a:solidFill>
                  <a:srgbClr val="B5D0ED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Alternative Solutions &amp; Our Advantage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1906" y="3051765"/>
            <a:ext cx="6268694" cy="1402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49"/>
              </a:lnSpc>
              <a:spcBef>
                <a:spcPct val="0"/>
              </a:spcBef>
            </a:pPr>
            <a:r>
              <a:rPr lang="en-US" sz="8178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Our Product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114868" y="9069236"/>
            <a:ext cx="1796553" cy="959971"/>
          </a:xfrm>
          <a:custGeom>
            <a:avLst/>
            <a:gdLst/>
            <a:ahLst/>
            <a:cxnLst/>
            <a:rect l="l" t="t" r="r" b="b"/>
            <a:pathLst>
              <a:path w="1796553" h="959971">
                <a:moveTo>
                  <a:pt x="1796553" y="0"/>
                </a:moveTo>
                <a:lnTo>
                  <a:pt x="0" y="0"/>
                </a:lnTo>
                <a:lnTo>
                  <a:pt x="0" y="959971"/>
                </a:lnTo>
                <a:lnTo>
                  <a:pt x="1796553" y="959971"/>
                </a:lnTo>
                <a:lnTo>
                  <a:pt x="17965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9442061"/>
            <a:ext cx="2159127" cy="538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4"/>
              </a:lnSpc>
            </a:pPr>
            <a:r>
              <a:rPr lang="en-US" sz="3103">
                <a:solidFill>
                  <a:srgbClr val="B5D0ED"/>
                </a:solidFill>
                <a:latin typeface="Ahsing"/>
                <a:ea typeface="Ahsing"/>
                <a:cs typeface="Ahsing"/>
                <a:sym typeface="Ahsing"/>
              </a:rPr>
              <a:t>StyleSync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6625" y="437172"/>
            <a:ext cx="17134750" cy="8074751"/>
          </a:xfrm>
          <a:custGeom>
            <a:avLst/>
            <a:gdLst/>
            <a:ahLst/>
            <a:cxnLst/>
            <a:rect l="l" t="t" r="r" b="b"/>
            <a:pathLst>
              <a:path w="17134750" h="8074751">
                <a:moveTo>
                  <a:pt x="0" y="0"/>
                </a:moveTo>
                <a:lnTo>
                  <a:pt x="17134750" y="0"/>
                </a:lnTo>
                <a:lnTo>
                  <a:pt x="17134750" y="8074751"/>
                </a:lnTo>
                <a:lnTo>
                  <a:pt x="0" y="80747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25475" y="6085650"/>
            <a:ext cx="14542618" cy="3672011"/>
          </a:xfrm>
          <a:custGeom>
            <a:avLst/>
            <a:gdLst/>
            <a:ahLst/>
            <a:cxnLst/>
            <a:rect l="l" t="t" r="r" b="b"/>
            <a:pathLst>
              <a:path w="14542618" h="3672011">
                <a:moveTo>
                  <a:pt x="0" y="0"/>
                </a:moveTo>
                <a:lnTo>
                  <a:pt x="14542619" y="0"/>
                </a:lnTo>
                <a:lnTo>
                  <a:pt x="14542619" y="3672011"/>
                </a:lnTo>
                <a:lnTo>
                  <a:pt x="0" y="36720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2675" y="1028700"/>
            <a:ext cx="8068941" cy="7624061"/>
          </a:xfrm>
          <a:custGeom>
            <a:avLst/>
            <a:gdLst/>
            <a:ahLst/>
            <a:cxnLst/>
            <a:rect l="l" t="t" r="r" b="b"/>
            <a:pathLst>
              <a:path w="8068941" h="7624061">
                <a:moveTo>
                  <a:pt x="0" y="0"/>
                </a:moveTo>
                <a:lnTo>
                  <a:pt x="8068941" y="0"/>
                </a:lnTo>
                <a:lnTo>
                  <a:pt x="8068941" y="7624061"/>
                </a:lnTo>
                <a:lnTo>
                  <a:pt x="0" y="76240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325" r="-7135" b="-658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8639" y="1019584"/>
            <a:ext cx="8203357" cy="7680393"/>
          </a:xfrm>
          <a:custGeom>
            <a:avLst/>
            <a:gdLst/>
            <a:ahLst/>
            <a:cxnLst/>
            <a:rect l="l" t="t" r="r" b="b"/>
            <a:pathLst>
              <a:path w="8203357" h="7680393">
                <a:moveTo>
                  <a:pt x="0" y="0"/>
                </a:moveTo>
                <a:lnTo>
                  <a:pt x="8203358" y="0"/>
                </a:lnTo>
                <a:lnTo>
                  <a:pt x="8203358" y="7680393"/>
                </a:lnTo>
                <a:lnTo>
                  <a:pt x="0" y="7680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210</Words>
  <Application>Microsoft Office PowerPoint</Application>
  <PresentationFormat>Custom</PresentationFormat>
  <Paragraphs>74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Quattrocento</vt:lpstr>
      <vt:lpstr>Ahsing</vt:lpstr>
      <vt:lpstr>Quattrocento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StyleSync - Presentation</dc:title>
  <cp:lastModifiedBy>Adva Levine</cp:lastModifiedBy>
  <cp:revision>2</cp:revision>
  <dcterms:created xsi:type="dcterms:W3CDTF">2006-08-16T00:00:00Z</dcterms:created>
  <dcterms:modified xsi:type="dcterms:W3CDTF">2025-05-28T19:27:24Z</dcterms:modified>
  <dc:identifier>DAGoXQ5NmL8</dc:identifier>
</cp:coreProperties>
</file>