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7"/>
  </p:notesMasterIdLst>
  <p:sldIdLst>
    <p:sldId id="256" r:id="rId2"/>
    <p:sldId id="257" r:id="rId3"/>
    <p:sldId id="258" r:id="rId4"/>
    <p:sldId id="259"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6113" autoAdjust="0"/>
  </p:normalViewPr>
  <p:slideViewPr>
    <p:cSldViewPr snapToGrid="0">
      <p:cViewPr varScale="1">
        <p:scale>
          <a:sx n="65" d="100"/>
          <a:sy n="65" d="100"/>
        </p:scale>
        <p:origin x="1358"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B90401-B1CA-46BB-8FD7-F18A82A11661}" type="datetimeFigureOut">
              <a:rPr lang="en-US" smtClean="0"/>
              <a:t>7/31/2023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378774-B5AC-41F8-82AD-B3E446EACFCF}" type="slidenum">
              <a:rPr lang="en-US" smtClean="0"/>
              <a:t>‹#›</a:t>
            </a:fld>
            <a:endParaRPr lang="en-US"/>
          </a:p>
        </p:txBody>
      </p:sp>
    </p:spTree>
    <p:extLst>
      <p:ext uri="{BB962C8B-B14F-4D97-AF65-F5344CB8AC3E}">
        <p14:creationId xmlns:p14="http://schemas.microsoft.com/office/powerpoint/2010/main" val="171271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1" dirty="0">
                <a:solidFill>
                  <a:srgbClr val="374151"/>
                </a:solidFill>
                <a:effectLst/>
                <a:latin typeface="Söhne"/>
              </a:rPr>
              <a:t>Have you ever tried to grow plants like mint at home but struggled to determine when to water them or why they weren't growing well? The journey of nurturing plants can be both rewarding and challenging, especially when it comes to understanding their unique care needs.</a:t>
            </a:r>
            <a:endParaRPr lang="en-US" sz="1200" b="0" i="0" dirty="0">
              <a:solidFill>
                <a:srgbClr val="374151"/>
              </a:solidFill>
              <a:effectLst/>
              <a:latin typeface="Söhne"/>
            </a:endParaRPr>
          </a:p>
          <a:p>
            <a:pPr algn="l"/>
            <a:r>
              <a:rPr lang="en-US" b="1" i="0" dirty="0">
                <a:solidFill>
                  <a:srgbClr val="374151"/>
                </a:solidFill>
                <a:effectLst/>
                <a:latin typeface="Söhne"/>
              </a:rPr>
              <a:t>The Conundrum of Watering:</a:t>
            </a:r>
            <a:r>
              <a:rPr lang="en-US" b="0" i="0" dirty="0">
                <a:solidFill>
                  <a:srgbClr val="374151"/>
                </a:solidFill>
                <a:effectLst/>
                <a:latin typeface="Söhne"/>
              </a:rPr>
              <a:t> </a:t>
            </a:r>
            <a:r>
              <a:rPr lang="en-US" b="0" i="1" dirty="0">
                <a:solidFill>
                  <a:srgbClr val="374151"/>
                </a:solidFill>
                <a:effectLst/>
                <a:latin typeface="Söhne"/>
              </a:rPr>
              <a:t>Finding the right balance in watering your plants can be tricky. Overwatering or underwatering can lead to wilting, root rot, and a host of other issues, leaving you puzzled about the proper watering regimen.</a:t>
            </a:r>
            <a:endParaRPr lang="en-US" b="0" i="0" dirty="0">
              <a:solidFill>
                <a:srgbClr val="374151"/>
              </a:solidFill>
              <a:effectLst/>
              <a:latin typeface="Söhne"/>
            </a:endParaRPr>
          </a:p>
          <a:p>
            <a:pPr algn="l"/>
            <a:r>
              <a:rPr lang="en-US" b="1" i="0" dirty="0">
                <a:solidFill>
                  <a:srgbClr val="374151"/>
                </a:solidFill>
                <a:effectLst/>
                <a:latin typeface="Söhne"/>
              </a:rPr>
              <a:t>The Mystery of Stunted Growth:</a:t>
            </a:r>
            <a:r>
              <a:rPr lang="en-US" b="0" i="0" dirty="0">
                <a:solidFill>
                  <a:srgbClr val="374151"/>
                </a:solidFill>
                <a:effectLst/>
                <a:latin typeface="Söhne"/>
              </a:rPr>
              <a:t> </a:t>
            </a:r>
            <a:r>
              <a:rPr lang="en-US" b="0" i="1" dirty="0">
                <a:solidFill>
                  <a:srgbClr val="374151"/>
                </a:solidFill>
                <a:effectLst/>
                <a:latin typeface="Söhne"/>
              </a:rPr>
              <a:t>You might have noticed your mint or other plants not thriving as expected. Understanding the reasons behind stunted growth and how to address them becomes a puzzling endeavor.</a:t>
            </a:r>
            <a:endParaRPr lang="en-US" b="0" i="0" dirty="0">
              <a:solidFill>
                <a:srgbClr val="374151"/>
              </a:solidFill>
              <a:effectLst/>
              <a:latin typeface="Söhne"/>
            </a:endParaRPr>
          </a:p>
          <a:p>
            <a:pPr algn="l"/>
            <a:r>
              <a:rPr lang="en-US" b="1" i="0" dirty="0">
                <a:solidFill>
                  <a:srgbClr val="374151"/>
                </a:solidFill>
                <a:effectLst/>
                <a:latin typeface="Söhne"/>
              </a:rPr>
              <a:t>The Dilemma of Plant Care:</a:t>
            </a:r>
            <a:r>
              <a:rPr lang="en-US" b="0" i="0" dirty="0">
                <a:solidFill>
                  <a:srgbClr val="374151"/>
                </a:solidFill>
                <a:effectLst/>
                <a:latin typeface="Söhne"/>
              </a:rPr>
              <a:t> </a:t>
            </a:r>
            <a:r>
              <a:rPr lang="en-US" b="0" i="1" dirty="0">
                <a:solidFill>
                  <a:srgbClr val="374151"/>
                </a:solidFill>
                <a:effectLst/>
                <a:latin typeface="Söhne"/>
              </a:rPr>
              <a:t>For those leading busy lives, it's often hard to keep a constant eye on your plants. You wish there was a way to monitor their health and moisture levels even when you're not physically present.</a:t>
            </a:r>
            <a:endParaRPr lang="en-US" b="0" i="0" dirty="0">
              <a:solidFill>
                <a:srgbClr val="374151"/>
              </a:solidFill>
              <a:effectLst/>
              <a:latin typeface="Söhne"/>
            </a:endParaRPr>
          </a:p>
          <a:p>
            <a:endParaRPr lang="en-US" dirty="0"/>
          </a:p>
        </p:txBody>
      </p:sp>
      <p:sp>
        <p:nvSpPr>
          <p:cNvPr id="4" name="Slide Number Placeholder 3"/>
          <p:cNvSpPr>
            <a:spLocks noGrp="1"/>
          </p:cNvSpPr>
          <p:nvPr>
            <p:ph type="sldNum" sz="quarter" idx="5"/>
          </p:nvPr>
        </p:nvSpPr>
        <p:spPr/>
        <p:txBody>
          <a:bodyPr/>
          <a:lstStyle/>
          <a:p>
            <a:fld id="{12378774-B5AC-41F8-82AD-B3E446EACFCF}" type="slidenum">
              <a:rPr lang="en-US" smtClean="0"/>
              <a:t>2</a:t>
            </a:fld>
            <a:endParaRPr lang="en-US"/>
          </a:p>
        </p:txBody>
      </p:sp>
    </p:spTree>
    <p:extLst>
      <p:ext uri="{BB962C8B-B14F-4D97-AF65-F5344CB8AC3E}">
        <p14:creationId xmlns:p14="http://schemas.microsoft.com/office/powerpoint/2010/main" val="711150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dirty="0"/>
          </a:p>
        </p:txBody>
      </p:sp>
      <p:sp>
        <p:nvSpPr>
          <p:cNvPr id="4" name="Slide Number Placeholder 3"/>
          <p:cNvSpPr>
            <a:spLocks noGrp="1"/>
          </p:cNvSpPr>
          <p:nvPr>
            <p:ph type="sldNum" sz="quarter" idx="5"/>
          </p:nvPr>
        </p:nvSpPr>
        <p:spPr/>
        <p:txBody>
          <a:bodyPr/>
          <a:lstStyle/>
          <a:p>
            <a:fld id="{12378774-B5AC-41F8-82AD-B3E446EACFCF}" type="slidenum">
              <a:rPr lang="en-US" smtClean="0"/>
              <a:t>4</a:t>
            </a:fld>
            <a:endParaRPr lang="en-US"/>
          </a:p>
        </p:txBody>
      </p:sp>
    </p:spTree>
    <p:extLst>
      <p:ext uri="{BB962C8B-B14F-4D97-AF65-F5344CB8AC3E}">
        <p14:creationId xmlns:p14="http://schemas.microsoft.com/office/powerpoint/2010/main" val="2548736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2241623-A064-4BED-B073-BA4D61433402}" type="datetime1">
              <a:rPr lang="en-US" smtClean="0"/>
              <a:t>7/31/2023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332243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408324-A84C-4A45-93B6-78D079CCE772}" type="datetime1">
              <a:rPr lang="en-US" smtClean="0"/>
              <a:t>7/31/2023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86961653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408324-A84C-4A45-93B6-78D079CCE772}" type="datetime1">
              <a:rPr lang="en-US" smtClean="0"/>
              <a:t>7/31/2023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1474938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408324-A84C-4A45-93B6-78D079CCE772}" type="datetime1">
              <a:rPr lang="en-US" smtClean="0"/>
              <a:t>7/31/2023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32156550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408324-A84C-4A45-93B6-78D079CCE772}" type="datetime1">
              <a:rPr lang="en-US" smtClean="0"/>
              <a:t>7/31/2023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9591332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408324-A84C-4A45-93B6-78D079CCE772}" type="datetime1">
              <a:rPr lang="en-US" smtClean="0"/>
              <a:t>7/31/2023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60459852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86ED0C-1DA7-41F0-94CF-6218B1FEDFF1}" type="datetime1">
              <a:rPr lang="en-US" smtClean="0"/>
              <a:t>7/31/2023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9092588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CF02AB-6034-4B88-BC5A-7C17CB0EF809}" type="datetime1">
              <a:rPr lang="en-US" smtClean="0"/>
              <a:t>7/31/2023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219570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F3E5F3-28EE-488F-BD53-B744C06C3DEC}" type="datetime1">
              <a:rPr lang="en-US" smtClean="0"/>
              <a:t>7/31/2023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522360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2EB70D-CD01-44DA-83B3-8FEB3383D307}" type="datetime1">
              <a:rPr lang="en-US" smtClean="0"/>
              <a:t>7/31/2023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032784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158CFD-9357-46BE-A189-D637A67C8730}" type="datetime1">
              <a:rPr lang="en-US" smtClean="0"/>
              <a:t>7/31/2023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201434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4742EE-B331-4632-BD10-A82FED6B6FC0}" type="datetime1">
              <a:rPr lang="en-US" smtClean="0"/>
              <a:t>7/31/2023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92055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1BA835-D13F-49F4-8F11-5D576AC65FAD}" type="datetime1">
              <a:rPr lang="en-US" smtClean="0"/>
              <a:t>7/31/2023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689312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BD1799-ACB5-4CB2-86A2-5C574F1C8706}" type="datetime1">
              <a:rPr lang="en-US" smtClean="0"/>
              <a:t>7/31/2023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844570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5DD0D6-7A82-473E-879B-C6ECD6CCCFEC}" type="datetime1">
              <a:rPr lang="en-US" smtClean="0"/>
              <a:t>7/31/2023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060957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605E03-BC17-41A7-854C-DFAB672737DC}" type="datetime1">
              <a:rPr lang="en-US" smtClean="0"/>
              <a:t>7/31/2023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996185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4408324-A84C-4A45-93B6-78D079CCE772}" type="datetime1">
              <a:rPr lang="en-US" smtClean="0"/>
              <a:t>7/31/2023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017351496"/>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 id="2147483876" r:id="rId12"/>
    <p:sldLayoutId id="2147483877" r:id="rId13"/>
    <p:sldLayoutId id="2147483878" r:id="rId14"/>
    <p:sldLayoutId id="2147483879" r:id="rId15"/>
    <p:sldLayoutId id="2147483880"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6" name="Group 28">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30" name="Straight Connector 29">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7" name="Straight Connector 30">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2"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L"/>
            </a:p>
          </p:txBody>
        </p:sp>
        <p:sp>
          <p:nvSpPr>
            <p:cNvPr id="33"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L"/>
            </a:p>
          </p:txBody>
        </p:sp>
        <p:sp>
          <p:nvSpPr>
            <p:cNvPr id="34" name="Isosceles Triangle 33">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L"/>
            </a:p>
          </p:txBody>
        </p:sp>
        <p:sp>
          <p:nvSpPr>
            <p:cNvPr id="35"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L"/>
            </a:p>
          </p:txBody>
        </p:sp>
        <p:sp>
          <p:nvSpPr>
            <p:cNvPr id="28"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L"/>
            </a:p>
          </p:txBody>
        </p:sp>
        <p:sp>
          <p:nvSpPr>
            <p:cNvPr id="37"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L"/>
            </a:p>
          </p:txBody>
        </p:sp>
        <p:sp>
          <p:nvSpPr>
            <p:cNvPr id="38" name="Isosceles Triangle 37">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L"/>
            </a:p>
          </p:txBody>
        </p:sp>
        <p:sp>
          <p:nvSpPr>
            <p:cNvPr id="39" name="Isosceles Triangle 38">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L"/>
            </a:p>
          </p:txBody>
        </p:sp>
      </p:grpSp>
      <p:sp>
        <p:nvSpPr>
          <p:cNvPr id="40" name="Rectangle 4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44" name="Straight Connector 4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L"/>
            </a:p>
          </p:txBody>
        </p:sp>
        <p:sp>
          <p:nvSpPr>
            <p:cNvPr id="4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L"/>
            </a:p>
          </p:txBody>
        </p:sp>
        <p:sp>
          <p:nvSpPr>
            <p:cNvPr id="47" name="Isosceles Triangle 4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L"/>
            </a:p>
          </p:txBody>
        </p:sp>
        <p:sp>
          <p:nvSpPr>
            <p:cNvPr id="4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L"/>
            </a:p>
          </p:txBody>
        </p:sp>
        <p:sp>
          <p:nvSpPr>
            <p:cNvPr id="4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L"/>
            </a:p>
          </p:txBody>
        </p:sp>
        <p:sp>
          <p:nvSpPr>
            <p:cNvPr id="5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L"/>
            </a:p>
          </p:txBody>
        </p:sp>
        <p:sp>
          <p:nvSpPr>
            <p:cNvPr id="51" name="Isosceles Triangle 5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L"/>
            </a:p>
          </p:txBody>
        </p:sp>
        <p:sp>
          <p:nvSpPr>
            <p:cNvPr id="52" name="Isosceles Triangle 5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L"/>
            </a:p>
          </p:txBody>
        </p:sp>
      </p:grpSp>
      <p:sp>
        <p:nvSpPr>
          <p:cNvPr id="54" name="Rectangle 5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8301227"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56233C-F2CD-ED14-8949-FEE9C9B706B6}"/>
              </a:ext>
            </a:extLst>
          </p:cNvPr>
          <p:cNvSpPr>
            <a:spLocks noGrp="1"/>
          </p:cNvSpPr>
          <p:nvPr>
            <p:ph type="ctrTitle"/>
          </p:nvPr>
        </p:nvSpPr>
        <p:spPr>
          <a:xfrm>
            <a:off x="4240330" y="1295827"/>
            <a:ext cx="4129947" cy="1096726"/>
          </a:xfrm>
        </p:spPr>
        <p:txBody>
          <a:bodyPr vert="horz" lIns="91440" tIns="45720" rIns="91440" bIns="45720" rtlCol="0" anchor="ctr">
            <a:normAutofit fontScale="90000"/>
          </a:bodyPr>
          <a:lstStyle/>
          <a:p>
            <a:pPr algn="ctr" defTabSz="283464"/>
            <a:r>
              <a:rPr lang="en-US" sz="4000" kern="1200" dirty="0" err="1">
                <a:solidFill>
                  <a:schemeClr val="accent1"/>
                </a:solidFill>
                <a:latin typeface="+mj-lt"/>
                <a:ea typeface="+mj-ea"/>
                <a:cs typeface="+mj-cs"/>
              </a:rPr>
              <a:t>GreenGuardian</a:t>
            </a:r>
            <a:br>
              <a:rPr lang="he-IL" sz="4000" dirty="0"/>
            </a:br>
            <a:r>
              <a:rPr lang="en-US" sz="2700" kern="1200" dirty="0">
                <a:solidFill>
                  <a:schemeClr val="accent1"/>
                </a:solidFill>
                <a:latin typeface="+mj-lt"/>
                <a:ea typeface="+mj-ea"/>
                <a:cs typeface="+mj-cs"/>
              </a:rPr>
              <a:t>Your plant's Guardian angle!</a:t>
            </a:r>
            <a:endParaRPr lang="en-US" dirty="0"/>
          </a:p>
        </p:txBody>
      </p:sp>
      <p:sp>
        <p:nvSpPr>
          <p:cNvPr id="3" name="Subtitle 2">
            <a:extLst>
              <a:ext uri="{FF2B5EF4-FFF2-40B4-BE49-F238E27FC236}">
                <a16:creationId xmlns:a16="http://schemas.microsoft.com/office/drawing/2014/main" id="{BDC714BF-DE6F-1D2C-B84F-B690AD7C3E3E}"/>
              </a:ext>
            </a:extLst>
          </p:cNvPr>
          <p:cNvSpPr>
            <a:spLocks noGrp="1"/>
          </p:cNvSpPr>
          <p:nvPr>
            <p:ph type="subTitle" idx="1"/>
          </p:nvPr>
        </p:nvSpPr>
        <p:spPr>
          <a:xfrm>
            <a:off x="4076345" y="2533019"/>
            <a:ext cx="4547470" cy="2613411"/>
          </a:xfrm>
        </p:spPr>
        <p:txBody>
          <a:bodyPr vert="horz" lIns="91440" tIns="45720" rIns="91440" bIns="45720" rtlCol="0">
            <a:normAutofit/>
          </a:bodyPr>
          <a:lstStyle/>
          <a:p>
            <a:pPr indent="-141732" algn="l" defTabSz="283464">
              <a:spcBef>
                <a:spcPts val="341"/>
              </a:spcBef>
              <a:buFont typeface="Arial" panose="020B0604020202020204" pitchFamily="34" charset="0"/>
              <a:buChar char="•"/>
            </a:pPr>
            <a:r>
              <a:rPr lang="en-US" sz="2000" b="1" kern="1200" dirty="0">
                <a:solidFill>
                  <a:schemeClr val="tx1">
                    <a:lumMod val="50000"/>
                    <a:lumOff val="50000"/>
                  </a:schemeClr>
                </a:solidFill>
                <a:latin typeface="+mn-lt"/>
                <a:ea typeface="+mn-ea"/>
                <a:cs typeface="+mn-cs"/>
              </a:rPr>
              <a:t>Project number :</a:t>
            </a:r>
            <a:r>
              <a:rPr lang="en-US" sz="2000" kern="1200" dirty="0">
                <a:solidFill>
                  <a:schemeClr val="tx1">
                    <a:lumMod val="50000"/>
                    <a:lumOff val="50000"/>
                  </a:schemeClr>
                </a:solidFill>
                <a:latin typeface="+mn-lt"/>
                <a:ea typeface="+mn-ea"/>
                <a:cs typeface="+mn-cs"/>
              </a:rPr>
              <a:t>230403</a:t>
            </a:r>
          </a:p>
          <a:p>
            <a:pPr indent="-141732" algn="l" defTabSz="283464">
              <a:spcBef>
                <a:spcPts val="341"/>
              </a:spcBef>
              <a:buFont typeface="Arial" panose="020B0604020202020204" pitchFamily="34" charset="0"/>
              <a:buChar char="•"/>
            </a:pPr>
            <a:r>
              <a:rPr lang="en-US" sz="2000" b="1" kern="1200" dirty="0">
                <a:solidFill>
                  <a:schemeClr val="tx1">
                    <a:lumMod val="50000"/>
                    <a:lumOff val="50000"/>
                  </a:schemeClr>
                </a:solidFill>
                <a:latin typeface="+mn-lt"/>
                <a:ea typeface="+mn-ea"/>
                <a:cs typeface="+mn-cs"/>
              </a:rPr>
              <a:t>Project members: </a:t>
            </a:r>
            <a:r>
              <a:rPr lang="en-US" sz="2000" kern="1200" dirty="0">
                <a:solidFill>
                  <a:schemeClr val="tx1">
                    <a:lumMod val="50000"/>
                    <a:lumOff val="50000"/>
                  </a:schemeClr>
                </a:solidFill>
                <a:latin typeface="+mn-lt"/>
                <a:ea typeface="+mn-ea"/>
                <a:cs typeface="+mn-cs"/>
              </a:rPr>
              <a:t>Ido </a:t>
            </a:r>
            <a:r>
              <a:rPr lang="en-US" sz="2000" kern="1200" dirty="0" err="1">
                <a:solidFill>
                  <a:schemeClr val="tx1">
                    <a:lumMod val="50000"/>
                    <a:lumOff val="50000"/>
                  </a:schemeClr>
                </a:solidFill>
                <a:latin typeface="+mn-lt"/>
                <a:ea typeface="+mn-ea"/>
                <a:cs typeface="+mn-cs"/>
              </a:rPr>
              <a:t>Fassberg</a:t>
            </a:r>
            <a:r>
              <a:rPr lang="en-US" sz="2000" kern="1200" dirty="0">
                <a:solidFill>
                  <a:schemeClr val="tx1">
                    <a:lumMod val="50000"/>
                    <a:lumOff val="50000"/>
                  </a:schemeClr>
                </a:solidFill>
                <a:latin typeface="+mn-lt"/>
                <a:ea typeface="+mn-ea"/>
                <a:cs typeface="+mn-cs"/>
              </a:rPr>
              <a:t>, Shelly Golden, Yael </a:t>
            </a:r>
            <a:r>
              <a:rPr lang="en-US" sz="2000" kern="1200" dirty="0" err="1">
                <a:solidFill>
                  <a:schemeClr val="tx1">
                    <a:lumMod val="50000"/>
                    <a:lumOff val="50000"/>
                  </a:schemeClr>
                </a:solidFill>
                <a:latin typeface="+mn-lt"/>
                <a:ea typeface="+mn-ea"/>
                <a:cs typeface="+mn-cs"/>
              </a:rPr>
              <a:t>Galili</a:t>
            </a:r>
            <a:r>
              <a:rPr lang="en-US" sz="2000" kern="1200" dirty="0">
                <a:solidFill>
                  <a:schemeClr val="tx1">
                    <a:lumMod val="50000"/>
                    <a:lumOff val="50000"/>
                  </a:schemeClr>
                </a:solidFill>
                <a:latin typeface="+mn-lt"/>
                <a:ea typeface="+mn-ea"/>
                <a:cs typeface="+mn-cs"/>
              </a:rPr>
              <a:t>, Shay Ashkenazi</a:t>
            </a:r>
          </a:p>
          <a:p>
            <a:pPr indent="-141732" algn="l" defTabSz="283464">
              <a:spcBef>
                <a:spcPts val="341"/>
              </a:spcBef>
              <a:buFont typeface="Arial" panose="020B0604020202020204" pitchFamily="34" charset="0"/>
              <a:buChar char="•"/>
            </a:pPr>
            <a:r>
              <a:rPr lang="en-US" sz="2000" b="1" kern="1200" dirty="0">
                <a:solidFill>
                  <a:schemeClr val="tx1">
                    <a:lumMod val="50000"/>
                    <a:lumOff val="50000"/>
                  </a:schemeClr>
                </a:solidFill>
                <a:latin typeface="+mn-lt"/>
                <a:ea typeface="+mn-ea"/>
                <a:cs typeface="+mn-cs"/>
              </a:rPr>
              <a:t>Mentors: </a:t>
            </a:r>
            <a:r>
              <a:rPr lang="en-US" sz="2000" kern="1200" dirty="0">
                <a:solidFill>
                  <a:schemeClr val="tx1">
                    <a:lumMod val="50000"/>
                    <a:lumOff val="50000"/>
                  </a:schemeClr>
                </a:solidFill>
                <a:latin typeface="+mn-lt"/>
                <a:ea typeface="+mn-ea"/>
                <a:cs typeface="+mn-cs"/>
              </a:rPr>
              <a:t>Michal Brill </a:t>
            </a:r>
            <a:r>
              <a:rPr lang="en-US" sz="2000" kern="1200" dirty="0" err="1">
                <a:solidFill>
                  <a:schemeClr val="tx1">
                    <a:lumMod val="50000"/>
                    <a:lumOff val="50000"/>
                  </a:schemeClr>
                </a:solidFill>
                <a:latin typeface="+mn-lt"/>
                <a:ea typeface="+mn-ea"/>
                <a:cs typeface="+mn-cs"/>
              </a:rPr>
              <a:t>Glasner</a:t>
            </a:r>
            <a:r>
              <a:rPr lang="en-US" sz="2000" kern="1200" dirty="0">
                <a:solidFill>
                  <a:schemeClr val="tx1">
                    <a:lumMod val="50000"/>
                    <a:lumOff val="50000"/>
                  </a:schemeClr>
                </a:solidFill>
                <a:latin typeface="+mn-lt"/>
                <a:ea typeface="+mn-ea"/>
                <a:cs typeface="+mn-cs"/>
              </a:rPr>
              <a:t> and </a:t>
            </a:r>
            <a:br>
              <a:rPr lang="en-US" sz="2000" kern="1200" dirty="0">
                <a:solidFill>
                  <a:schemeClr val="tx1">
                    <a:lumMod val="50000"/>
                    <a:lumOff val="50000"/>
                  </a:schemeClr>
                </a:solidFill>
                <a:latin typeface="+mn-lt"/>
                <a:ea typeface="+mn-ea"/>
                <a:cs typeface="+mn-cs"/>
              </a:rPr>
            </a:br>
            <a:r>
              <a:rPr lang="en-US" sz="2000" kern="1200" dirty="0">
                <a:solidFill>
                  <a:schemeClr val="tx1">
                    <a:lumMod val="50000"/>
                    <a:lumOff val="50000"/>
                  </a:schemeClr>
                </a:solidFill>
                <a:latin typeface="+mn-lt"/>
                <a:ea typeface="+mn-ea"/>
                <a:cs typeface="+mn-cs"/>
              </a:rPr>
              <a:t>Benny Shapira</a:t>
            </a:r>
          </a:p>
          <a:p>
            <a:pPr indent="-141732" algn="l" defTabSz="283464">
              <a:spcBef>
                <a:spcPts val="341"/>
              </a:spcBef>
              <a:buFont typeface="Arial" panose="020B0604020202020204" pitchFamily="34" charset="0"/>
              <a:buChar char="•"/>
            </a:pPr>
            <a:endParaRPr lang="en-US" sz="2000" b="1" kern="1200" dirty="0">
              <a:solidFill>
                <a:schemeClr val="tx1">
                  <a:lumMod val="50000"/>
                  <a:lumOff val="50000"/>
                </a:schemeClr>
              </a:solidFill>
              <a:latin typeface="+mn-lt"/>
              <a:ea typeface="+mn-ea"/>
              <a:cs typeface="+mn-cs"/>
            </a:endParaRPr>
          </a:p>
          <a:p>
            <a:pPr indent="-228600" algn="l">
              <a:buFont typeface="Arial" panose="020B0604020202020204" pitchFamily="34" charset="0"/>
              <a:buChar char="•"/>
            </a:pPr>
            <a:endParaRPr lang="en-US" sz="3600" b="1" dirty="0"/>
          </a:p>
        </p:txBody>
      </p:sp>
      <p:pic>
        <p:nvPicPr>
          <p:cNvPr id="9" name="Picture 8" descr="A logo of a plant&#10;&#10;Description automatically generated">
            <a:extLst>
              <a:ext uri="{FF2B5EF4-FFF2-40B4-BE49-F238E27FC236}">
                <a16:creationId xmlns:a16="http://schemas.microsoft.com/office/drawing/2014/main" id="{F45AE47C-0DCE-3021-2E75-53B020343960}"/>
              </a:ext>
            </a:extLst>
          </p:cNvPr>
          <p:cNvPicPr>
            <a:picLocks noChangeAspect="1"/>
          </p:cNvPicPr>
          <p:nvPr/>
        </p:nvPicPr>
        <p:blipFill rotWithShape="1">
          <a:blip r:embed="rId2">
            <a:extLst>
              <a:ext uri="{28A0092B-C50C-407E-A947-70E740481C1C}">
                <a14:useLocalDpi xmlns:a14="http://schemas.microsoft.com/office/drawing/2010/main" val="0"/>
              </a:ext>
            </a:extLst>
          </a:blip>
          <a:srcRect l="15500" r="16900"/>
          <a:stretch/>
        </p:blipFill>
        <p:spPr>
          <a:xfrm>
            <a:off x="1126310" y="1295826"/>
            <a:ext cx="2881590" cy="4262721"/>
          </a:xfrm>
          <a:prstGeom prst="rect">
            <a:avLst/>
          </a:prstGeom>
        </p:spPr>
      </p:pic>
    </p:spTree>
    <p:extLst>
      <p:ext uri="{BB962C8B-B14F-4D97-AF65-F5344CB8AC3E}">
        <p14:creationId xmlns:p14="http://schemas.microsoft.com/office/powerpoint/2010/main" val="240476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Subtitle 8">
            <a:extLst>
              <a:ext uri="{FF2B5EF4-FFF2-40B4-BE49-F238E27FC236}">
                <a16:creationId xmlns:a16="http://schemas.microsoft.com/office/drawing/2014/main" id="{A1926924-D3CA-DB7C-5AEF-FC108FB9F94C}"/>
              </a:ext>
            </a:extLst>
          </p:cNvPr>
          <p:cNvSpPr>
            <a:spLocks noGrp="1"/>
          </p:cNvSpPr>
          <p:nvPr>
            <p:ph type="subTitle" idx="1"/>
          </p:nvPr>
        </p:nvSpPr>
        <p:spPr>
          <a:xfrm>
            <a:off x="439319" y="1145262"/>
            <a:ext cx="8734752" cy="2676068"/>
          </a:xfrm>
        </p:spPr>
        <p:txBody>
          <a:bodyPr>
            <a:normAutofit/>
          </a:bodyPr>
          <a:lstStyle/>
          <a:p>
            <a:pPr algn="l"/>
            <a:r>
              <a:rPr lang="en-US" sz="2800" b="1" i="1" dirty="0">
                <a:solidFill>
                  <a:srgbClr val="374151"/>
                </a:solidFill>
                <a:effectLst/>
                <a:latin typeface="Söhne"/>
              </a:rPr>
              <a:t>Have you ever tried to grow plants like mint at home but struggled to determine when to water them or why they weren't growing well? </a:t>
            </a:r>
            <a:r>
              <a:rPr lang="en-US" sz="2800" b="0" i="1" dirty="0">
                <a:solidFill>
                  <a:srgbClr val="374151"/>
                </a:solidFill>
                <a:effectLst/>
                <a:latin typeface="Söhne"/>
              </a:rPr>
              <a:t>The journey of nurturing plants can be both rewarding and challenging, especially when it comes to understanding their unique care needs.</a:t>
            </a:r>
            <a:endParaRPr lang="en-US" sz="2800" b="0" i="0" dirty="0">
              <a:solidFill>
                <a:srgbClr val="374151"/>
              </a:solidFill>
              <a:effectLst/>
              <a:latin typeface="Söhne"/>
            </a:endParaRPr>
          </a:p>
          <a:p>
            <a:endParaRPr lang="en-US" sz="2800" dirty="0"/>
          </a:p>
        </p:txBody>
      </p:sp>
      <p:sp>
        <p:nvSpPr>
          <p:cNvPr id="11" name="TextBox 10">
            <a:extLst>
              <a:ext uri="{FF2B5EF4-FFF2-40B4-BE49-F238E27FC236}">
                <a16:creationId xmlns:a16="http://schemas.microsoft.com/office/drawing/2014/main" id="{E6583F07-1206-8E4E-705F-309603054E7F}"/>
              </a:ext>
            </a:extLst>
          </p:cNvPr>
          <p:cNvSpPr txBox="1"/>
          <p:nvPr/>
        </p:nvSpPr>
        <p:spPr>
          <a:xfrm>
            <a:off x="3733800" y="292387"/>
            <a:ext cx="4095750" cy="584775"/>
          </a:xfrm>
          <a:prstGeom prst="rect">
            <a:avLst/>
          </a:prstGeom>
          <a:noFill/>
        </p:spPr>
        <p:txBody>
          <a:bodyPr wrap="square" rtlCol="0">
            <a:spAutoFit/>
          </a:bodyPr>
          <a:lstStyle/>
          <a:p>
            <a:r>
              <a:rPr lang="en-US" sz="3200" b="1" dirty="0">
                <a:solidFill>
                  <a:schemeClr val="accent1"/>
                </a:solidFill>
                <a:latin typeface="+mj-lt"/>
                <a:ea typeface="+mj-ea"/>
                <a:cs typeface="+mj-cs"/>
              </a:rPr>
              <a:t>The problem</a:t>
            </a:r>
          </a:p>
        </p:txBody>
      </p:sp>
      <p:sp>
        <p:nvSpPr>
          <p:cNvPr id="13" name="TextBox 12">
            <a:extLst>
              <a:ext uri="{FF2B5EF4-FFF2-40B4-BE49-F238E27FC236}">
                <a16:creationId xmlns:a16="http://schemas.microsoft.com/office/drawing/2014/main" id="{2AFF86DE-7D22-BC77-0356-2E55160AA055}"/>
              </a:ext>
            </a:extLst>
          </p:cNvPr>
          <p:cNvSpPr txBox="1"/>
          <p:nvPr/>
        </p:nvSpPr>
        <p:spPr>
          <a:xfrm>
            <a:off x="439319" y="3681413"/>
            <a:ext cx="7879696" cy="2031325"/>
          </a:xfrm>
          <a:prstGeom prst="rect">
            <a:avLst/>
          </a:prstGeom>
          <a:noFill/>
        </p:spPr>
        <p:txBody>
          <a:bodyPr wrap="square" rtlCol="0">
            <a:spAutoFit/>
          </a:bodyPr>
          <a:lstStyle/>
          <a:p>
            <a:pPr marL="285750" indent="-285750">
              <a:buFont typeface="Arial" panose="020B0604020202020204" pitchFamily="34" charset="0"/>
              <a:buChar char="•"/>
            </a:pPr>
            <a:r>
              <a:rPr lang="en-US" b="1" i="0" dirty="0">
                <a:solidFill>
                  <a:srgbClr val="374151"/>
                </a:solidFill>
                <a:effectLst/>
                <a:latin typeface="Söhne"/>
              </a:rPr>
              <a:t>The Conundrum of Watering:</a:t>
            </a:r>
            <a:r>
              <a:rPr lang="en-US" b="0" i="0" dirty="0">
                <a:solidFill>
                  <a:srgbClr val="374151"/>
                </a:solidFill>
                <a:effectLst/>
                <a:latin typeface="Söhne"/>
              </a:rPr>
              <a:t> </a:t>
            </a:r>
            <a:r>
              <a:rPr lang="en-US" b="0" i="1" dirty="0">
                <a:solidFill>
                  <a:srgbClr val="374151"/>
                </a:solidFill>
                <a:effectLst/>
                <a:latin typeface="Söhne"/>
              </a:rPr>
              <a:t>Finding the right balance in watering your plants can be tricky. </a:t>
            </a:r>
          </a:p>
          <a:p>
            <a:pPr marL="285750" indent="-285750">
              <a:buFont typeface="Arial" panose="020B0604020202020204" pitchFamily="34" charset="0"/>
              <a:buChar char="•"/>
            </a:pPr>
            <a:r>
              <a:rPr lang="en-US" b="1" i="0" dirty="0">
                <a:solidFill>
                  <a:srgbClr val="374151"/>
                </a:solidFill>
                <a:effectLst/>
                <a:latin typeface="Söhne"/>
              </a:rPr>
              <a:t>The Mystery of Stunted Growth:</a:t>
            </a:r>
            <a:r>
              <a:rPr lang="en-US" b="0" i="0" dirty="0">
                <a:solidFill>
                  <a:srgbClr val="374151"/>
                </a:solidFill>
                <a:effectLst/>
                <a:latin typeface="Söhne"/>
              </a:rPr>
              <a:t> </a:t>
            </a:r>
            <a:r>
              <a:rPr lang="en-US" b="0" i="1" dirty="0">
                <a:solidFill>
                  <a:srgbClr val="374151"/>
                </a:solidFill>
                <a:effectLst/>
                <a:latin typeface="Söhne"/>
              </a:rPr>
              <a:t>You might have noticed your mint or other plants not thriving as expected.</a:t>
            </a:r>
          </a:p>
          <a:p>
            <a:pPr marL="285750" indent="-285750">
              <a:buFont typeface="Arial" panose="020B0604020202020204" pitchFamily="34" charset="0"/>
              <a:buChar char="•"/>
            </a:pPr>
            <a:r>
              <a:rPr lang="en-US" b="1" i="0" dirty="0">
                <a:solidFill>
                  <a:srgbClr val="374151"/>
                </a:solidFill>
                <a:effectLst/>
                <a:latin typeface="Söhne"/>
              </a:rPr>
              <a:t>The Dilemma of Plant Care:</a:t>
            </a:r>
            <a:r>
              <a:rPr lang="en-US" b="0" i="0" dirty="0">
                <a:solidFill>
                  <a:srgbClr val="374151"/>
                </a:solidFill>
                <a:effectLst/>
                <a:latin typeface="Söhne"/>
              </a:rPr>
              <a:t> </a:t>
            </a:r>
            <a:r>
              <a:rPr lang="en-US" b="0" i="1" dirty="0">
                <a:solidFill>
                  <a:srgbClr val="374151"/>
                </a:solidFill>
                <a:effectLst/>
                <a:latin typeface="Söhne"/>
              </a:rPr>
              <a:t>For those leading busy lives, it's often hard to keep a constant eye on your plants.</a:t>
            </a:r>
          </a:p>
          <a:p>
            <a:pPr marL="285750" indent="-285750">
              <a:buFont typeface="Arial" panose="020B0604020202020204" pitchFamily="34" charset="0"/>
              <a:buChar char="•"/>
            </a:pPr>
            <a:endParaRPr lang="en-US" dirty="0"/>
          </a:p>
        </p:txBody>
      </p:sp>
      <p:pic>
        <p:nvPicPr>
          <p:cNvPr id="5" name="Picture 4" descr="A logo of a plant&#10;&#10;Description automatically generated">
            <a:extLst>
              <a:ext uri="{FF2B5EF4-FFF2-40B4-BE49-F238E27FC236}">
                <a16:creationId xmlns:a16="http://schemas.microsoft.com/office/drawing/2014/main" id="{5E89B756-B479-01F6-C3FC-87E466AF6E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80008" y="107345"/>
            <a:ext cx="1311147" cy="1311147"/>
          </a:xfrm>
          <a:prstGeom prst="rect">
            <a:avLst/>
          </a:prstGeom>
        </p:spPr>
      </p:pic>
    </p:spTree>
    <p:extLst>
      <p:ext uri="{BB962C8B-B14F-4D97-AF65-F5344CB8AC3E}">
        <p14:creationId xmlns:p14="http://schemas.microsoft.com/office/powerpoint/2010/main" val="252043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ppt_x"/>
                                          </p:val>
                                        </p:tav>
                                        <p:tav tm="100000">
                                          <p:val>
                                            <p:strVal val="#ppt_x"/>
                                          </p:val>
                                        </p:tav>
                                      </p:tavLst>
                                    </p:anim>
                                    <p:anim calcmode="lin" valueType="num">
                                      <p:cBhvr additive="base">
                                        <p:cTn id="1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1"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0BC7788-9D2D-1B27-411B-1ED4F3B73F04}"/>
              </a:ext>
            </a:extLst>
          </p:cNvPr>
          <p:cNvSpPr>
            <a:spLocks noGrp="1"/>
          </p:cNvSpPr>
          <p:nvPr>
            <p:ph type="subTitle" idx="1"/>
          </p:nvPr>
        </p:nvSpPr>
        <p:spPr>
          <a:xfrm>
            <a:off x="812184" y="1075187"/>
            <a:ext cx="8407228" cy="2978663"/>
          </a:xfrm>
        </p:spPr>
        <p:txBody>
          <a:bodyPr>
            <a:normAutofit fontScale="92500" lnSpcReduction="10000"/>
          </a:bodyPr>
          <a:lstStyle/>
          <a:p>
            <a:pPr algn="l"/>
            <a:r>
              <a:rPr lang="en-US" sz="2000" b="0" i="1" dirty="0">
                <a:solidFill>
                  <a:srgbClr val="374151"/>
                </a:solidFill>
                <a:effectLst/>
                <a:latin typeface="Söhne"/>
              </a:rPr>
              <a:t>Say hello to "</a:t>
            </a:r>
            <a:r>
              <a:rPr lang="en-US" sz="2000" b="1" i="1" dirty="0">
                <a:solidFill>
                  <a:srgbClr val="374151"/>
                </a:solidFill>
                <a:effectLst/>
                <a:latin typeface="Söhne"/>
              </a:rPr>
              <a:t>GreenGuardian</a:t>
            </a:r>
            <a:r>
              <a:rPr lang="en-US" sz="2000" b="0" i="1" dirty="0">
                <a:solidFill>
                  <a:srgbClr val="374151"/>
                </a:solidFill>
                <a:effectLst/>
                <a:latin typeface="Söhne"/>
              </a:rPr>
              <a:t>," your ultimate solution to conquer the challenges of plant care and gardening. Whether you're a beginner or an experienced gardener, Green Guardian is designed to be your virtual green thumb, ensuring your mint and other plants flourish effortlessly.</a:t>
            </a:r>
          </a:p>
          <a:p>
            <a:pPr algn="l"/>
            <a:r>
              <a:rPr lang="en-US" sz="2000" b="0" i="1" dirty="0">
                <a:solidFill>
                  <a:srgbClr val="374151"/>
                </a:solidFill>
                <a:effectLst/>
                <a:latin typeface="Söhne"/>
              </a:rPr>
              <a:t>Fear not, for "Green Guardian" is here to be your reliable </a:t>
            </a:r>
            <a:r>
              <a:rPr lang="en-US" sz="2000" b="0" i="1" u="sng" dirty="0">
                <a:solidFill>
                  <a:srgbClr val="374151"/>
                </a:solidFill>
                <a:effectLst/>
                <a:latin typeface="Söhne"/>
              </a:rPr>
              <a:t>plant care monitoring system</a:t>
            </a:r>
            <a:r>
              <a:rPr lang="en-US" sz="2000" b="0" i="1" dirty="0">
                <a:solidFill>
                  <a:srgbClr val="374151"/>
                </a:solidFill>
                <a:effectLst/>
                <a:latin typeface="Söhne"/>
              </a:rPr>
              <a:t>. As a cutting-edge mobile application, Green Guardian allows you to effortlessly keep </a:t>
            </a:r>
            <a:r>
              <a:rPr lang="en-US" sz="2000" b="0" i="1" u="sng" dirty="0">
                <a:solidFill>
                  <a:srgbClr val="374151"/>
                </a:solidFill>
                <a:effectLst/>
                <a:latin typeface="Söhne"/>
              </a:rPr>
              <a:t>track of your plants' moisture levels</a:t>
            </a:r>
            <a:r>
              <a:rPr lang="en-US" sz="2000" b="0" i="1" dirty="0">
                <a:solidFill>
                  <a:srgbClr val="374151"/>
                </a:solidFill>
                <a:effectLst/>
                <a:latin typeface="Söhne"/>
              </a:rPr>
              <a:t>, ensuring they receive the precise care they require.</a:t>
            </a:r>
            <a:endParaRPr lang="he-IL" sz="2000" b="0" i="1" dirty="0">
              <a:solidFill>
                <a:srgbClr val="374151"/>
              </a:solidFill>
              <a:effectLst/>
              <a:latin typeface="Söhne"/>
            </a:endParaRPr>
          </a:p>
          <a:p>
            <a:pPr algn="l"/>
            <a:r>
              <a:rPr lang="en-US" sz="2100" i="1" dirty="0">
                <a:solidFill>
                  <a:srgbClr val="374151"/>
                </a:solidFill>
                <a:latin typeface="Söhne"/>
              </a:rPr>
              <a:t>With its Arduino-based system and moisture sensor, you'll have peace of mind knowing that </a:t>
            </a:r>
            <a:r>
              <a:rPr lang="en-US" sz="2100" i="1" u="sng" dirty="0">
                <a:solidFill>
                  <a:srgbClr val="374151"/>
                </a:solidFill>
                <a:latin typeface="Söhne"/>
              </a:rPr>
              <a:t>your plants are in good </a:t>
            </a:r>
            <a:r>
              <a:rPr lang="en-US" sz="2100" i="1" u="sng" dirty="0" err="1">
                <a:solidFill>
                  <a:srgbClr val="374151"/>
                </a:solidFill>
                <a:latin typeface="Söhne"/>
              </a:rPr>
              <a:t>han</a:t>
            </a:r>
            <a:r>
              <a:rPr lang="en-US" sz="2100" i="1" dirty="0">
                <a:solidFill>
                  <a:srgbClr val="374151"/>
                </a:solidFill>
                <a:latin typeface="Söhne"/>
              </a:rPr>
              <a:t>.</a:t>
            </a:r>
          </a:p>
          <a:p>
            <a:endParaRPr lang="en-US" sz="2000" dirty="0"/>
          </a:p>
        </p:txBody>
      </p:sp>
      <p:sp>
        <p:nvSpPr>
          <p:cNvPr id="4" name="TextBox 3">
            <a:extLst>
              <a:ext uri="{FF2B5EF4-FFF2-40B4-BE49-F238E27FC236}">
                <a16:creationId xmlns:a16="http://schemas.microsoft.com/office/drawing/2014/main" id="{A41B8579-4F75-C9DB-F24C-88BEF818A166}"/>
              </a:ext>
            </a:extLst>
          </p:cNvPr>
          <p:cNvSpPr txBox="1"/>
          <p:nvPr/>
        </p:nvSpPr>
        <p:spPr>
          <a:xfrm>
            <a:off x="3733800" y="292387"/>
            <a:ext cx="4095750" cy="584775"/>
          </a:xfrm>
          <a:prstGeom prst="rect">
            <a:avLst/>
          </a:prstGeom>
          <a:noFill/>
        </p:spPr>
        <p:txBody>
          <a:bodyPr wrap="square" rtlCol="0">
            <a:spAutoFit/>
          </a:bodyPr>
          <a:lstStyle/>
          <a:p>
            <a:r>
              <a:rPr lang="en-US" sz="3200" b="1" dirty="0">
                <a:solidFill>
                  <a:schemeClr val="accent1"/>
                </a:solidFill>
                <a:latin typeface="+mj-lt"/>
                <a:ea typeface="+mj-ea"/>
                <a:cs typeface="+mj-cs"/>
              </a:rPr>
              <a:t>Our solution</a:t>
            </a:r>
          </a:p>
        </p:txBody>
      </p:sp>
      <p:sp>
        <p:nvSpPr>
          <p:cNvPr id="5" name="TextBox 4">
            <a:extLst>
              <a:ext uri="{FF2B5EF4-FFF2-40B4-BE49-F238E27FC236}">
                <a16:creationId xmlns:a16="http://schemas.microsoft.com/office/drawing/2014/main" id="{3BB2F39E-A2AD-8AC5-3D81-2195BACB5E6C}"/>
              </a:ext>
            </a:extLst>
          </p:cNvPr>
          <p:cNvSpPr txBox="1"/>
          <p:nvPr/>
        </p:nvSpPr>
        <p:spPr>
          <a:xfrm>
            <a:off x="812184" y="4533450"/>
            <a:ext cx="8181690" cy="1631216"/>
          </a:xfrm>
          <a:prstGeom prst="rect">
            <a:avLst/>
          </a:prstGeom>
          <a:noFill/>
        </p:spPr>
        <p:txBody>
          <a:bodyPr wrap="square" rtlCol="0">
            <a:spAutoFit/>
          </a:bodyPr>
          <a:lstStyle/>
          <a:p>
            <a:pPr>
              <a:buFont typeface="Arial" panose="020B0604020202020204" pitchFamily="34" charset="0"/>
              <a:buChar char="•"/>
            </a:pPr>
            <a:r>
              <a:rPr lang="en-US" sz="2000" i="1" dirty="0">
                <a:solidFill>
                  <a:srgbClr val="374151"/>
                </a:solidFill>
                <a:latin typeface="Söhne"/>
              </a:rPr>
              <a:t>Plant enthusiasts of all levels, from beginners to experienced gardeners.</a:t>
            </a:r>
          </a:p>
          <a:p>
            <a:pPr>
              <a:buFont typeface="Arial" panose="020B0604020202020204" pitchFamily="34" charset="0"/>
              <a:buChar char="•"/>
            </a:pPr>
            <a:r>
              <a:rPr lang="en-US" sz="2000" i="1" dirty="0">
                <a:solidFill>
                  <a:srgbClr val="374151"/>
                </a:solidFill>
                <a:latin typeface="Söhne"/>
              </a:rPr>
              <a:t>Individuals seeking a user-friendly solution to monitor and care for their plants.</a:t>
            </a:r>
          </a:p>
          <a:p>
            <a:pPr>
              <a:buFont typeface="Arial" panose="020B0604020202020204" pitchFamily="34" charset="0"/>
              <a:buChar char="•"/>
            </a:pPr>
            <a:r>
              <a:rPr lang="en-US" sz="2000" i="1" dirty="0">
                <a:solidFill>
                  <a:srgbClr val="374151"/>
                </a:solidFill>
                <a:latin typeface="Söhne"/>
              </a:rPr>
              <a:t>Anyone eager to embrace technology to enhance their plant parenting skills.</a:t>
            </a:r>
            <a:br>
              <a:rPr lang="en-US" sz="2000" dirty="0"/>
            </a:br>
            <a:endParaRPr lang="en-US" sz="2000" b="0" i="0" dirty="0">
              <a:solidFill>
                <a:srgbClr val="374151"/>
              </a:solidFill>
              <a:effectLst/>
              <a:latin typeface="Söhne"/>
            </a:endParaRPr>
          </a:p>
        </p:txBody>
      </p:sp>
      <p:pic>
        <p:nvPicPr>
          <p:cNvPr id="9" name="Picture 8" descr="A logo of a plant&#10;&#10;Description automatically generated">
            <a:extLst>
              <a:ext uri="{FF2B5EF4-FFF2-40B4-BE49-F238E27FC236}">
                <a16:creationId xmlns:a16="http://schemas.microsoft.com/office/drawing/2014/main" id="{8BC9FB6E-0F2F-34E8-A076-A8BA397009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80008" y="107345"/>
            <a:ext cx="1311147" cy="1311147"/>
          </a:xfrm>
          <a:prstGeom prst="rect">
            <a:avLst/>
          </a:prstGeom>
        </p:spPr>
      </p:pic>
    </p:spTree>
    <p:extLst>
      <p:ext uri="{BB962C8B-B14F-4D97-AF65-F5344CB8AC3E}">
        <p14:creationId xmlns:p14="http://schemas.microsoft.com/office/powerpoint/2010/main" val="75578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wipe(down)">
                                      <p:cBhvr>
                                        <p:cTn id="29" dur="580">
                                          <p:stCondLst>
                                            <p:cond delay="0"/>
                                          </p:stCondLst>
                                        </p:cTn>
                                        <p:tgtEl>
                                          <p:spTgt spid="5"/>
                                        </p:tgtEl>
                                      </p:cBhvr>
                                    </p:animEffect>
                                    <p:anim calcmode="lin" valueType="num">
                                      <p:cBhvr>
                                        <p:cTn id="30"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5" dur="26">
                                          <p:stCondLst>
                                            <p:cond delay="650"/>
                                          </p:stCondLst>
                                        </p:cTn>
                                        <p:tgtEl>
                                          <p:spTgt spid="5"/>
                                        </p:tgtEl>
                                      </p:cBhvr>
                                      <p:to x="100000" y="60000"/>
                                    </p:animScale>
                                    <p:animScale>
                                      <p:cBhvr>
                                        <p:cTn id="36" dur="166" decel="50000">
                                          <p:stCondLst>
                                            <p:cond delay="676"/>
                                          </p:stCondLst>
                                        </p:cTn>
                                        <p:tgtEl>
                                          <p:spTgt spid="5"/>
                                        </p:tgtEl>
                                      </p:cBhvr>
                                      <p:to x="100000" y="100000"/>
                                    </p:animScale>
                                    <p:animScale>
                                      <p:cBhvr>
                                        <p:cTn id="37" dur="26">
                                          <p:stCondLst>
                                            <p:cond delay="1312"/>
                                          </p:stCondLst>
                                        </p:cTn>
                                        <p:tgtEl>
                                          <p:spTgt spid="5"/>
                                        </p:tgtEl>
                                      </p:cBhvr>
                                      <p:to x="100000" y="80000"/>
                                    </p:animScale>
                                    <p:animScale>
                                      <p:cBhvr>
                                        <p:cTn id="38" dur="166" decel="50000">
                                          <p:stCondLst>
                                            <p:cond delay="1338"/>
                                          </p:stCondLst>
                                        </p:cTn>
                                        <p:tgtEl>
                                          <p:spTgt spid="5"/>
                                        </p:tgtEl>
                                      </p:cBhvr>
                                      <p:to x="100000" y="100000"/>
                                    </p:animScale>
                                    <p:animScale>
                                      <p:cBhvr>
                                        <p:cTn id="39" dur="26">
                                          <p:stCondLst>
                                            <p:cond delay="1642"/>
                                          </p:stCondLst>
                                        </p:cTn>
                                        <p:tgtEl>
                                          <p:spTgt spid="5"/>
                                        </p:tgtEl>
                                      </p:cBhvr>
                                      <p:to x="100000" y="90000"/>
                                    </p:animScale>
                                    <p:animScale>
                                      <p:cBhvr>
                                        <p:cTn id="40" dur="166" decel="50000">
                                          <p:stCondLst>
                                            <p:cond delay="1668"/>
                                          </p:stCondLst>
                                        </p:cTn>
                                        <p:tgtEl>
                                          <p:spTgt spid="5"/>
                                        </p:tgtEl>
                                      </p:cBhvr>
                                      <p:to x="100000" y="100000"/>
                                    </p:animScale>
                                    <p:animScale>
                                      <p:cBhvr>
                                        <p:cTn id="41" dur="26">
                                          <p:stCondLst>
                                            <p:cond delay="1808"/>
                                          </p:stCondLst>
                                        </p:cTn>
                                        <p:tgtEl>
                                          <p:spTgt spid="5"/>
                                        </p:tgtEl>
                                      </p:cBhvr>
                                      <p:to x="100000" y="95000"/>
                                    </p:animScale>
                                    <p:animScale>
                                      <p:cBhvr>
                                        <p:cTn id="42"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C36537E-6C9F-12AD-FA03-D96E46725059}"/>
              </a:ext>
            </a:extLst>
          </p:cNvPr>
          <p:cNvPicPr>
            <a:picLocks noChangeAspect="1"/>
          </p:cNvPicPr>
          <p:nvPr/>
        </p:nvPicPr>
        <p:blipFill>
          <a:blip r:embed="rId3"/>
          <a:stretch>
            <a:fillRect/>
          </a:stretch>
        </p:blipFill>
        <p:spPr>
          <a:xfrm>
            <a:off x="1225291" y="1902117"/>
            <a:ext cx="1712750" cy="3102412"/>
          </a:xfrm>
          <a:prstGeom prst="rect">
            <a:avLst/>
          </a:prstGeom>
        </p:spPr>
      </p:pic>
      <p:pic>
        <p:nvPicPr>
          <p:cNvPr id="9" name="Picture 8">
            <a:extLst>
              <a:ext uri="{FF2B5EF4-FFF2-40B4-BE49-F238E27FC236}">
                <a16:creationId xmlns:a16="http://schemas.microsoft.com/office/drawing/2014/main" id="{CF28734A-FAFD-29DA-BBE1-E75D062B4238}"/>
              </a:ext>
            </a:extLst>
          </p:cNvPr>
          <p:cNvPicPr>
            <a:picLocks noChangeAspect="1"/>
          </p:cNvPicPr>
          <p:nvPr/>
        </p:nvPicPr>
        <p:blipFill>
          <a:blip r:embed="rId4"/>
          <a:stretch>
            <a:fillRect/>
          </a:stretch>
        </p:blipFill>
        <p:spPr>
          <a:xfrm>
            <a:off x="3457378" y="3453323"/>
            <a:ext cx="1714388" cy="3102412"/>
          </a:xfrm>
          <a:prstGeom prst="rect">
            <a:avLst/>
          </a:prstGeom>
        </p:spPr>
      </p:pic>
      <p:pic>
        <p:nvPicPr>
          <p:cNvPr id="11" name="Picture 10">
            <a:extLst>
              <a:ext uri="{FF2B5EF4-FFF2-40B4-BE49-F238E27FC236}">
                <a16:creationId xmlns:a16="http://schemas.microsoft.com/office/drawing/2014/main" id="{6BEBE6CC-7946-71B9-3936-3A5312BD4E56}"/>
              </a:ext>
            </a:extLst>
          </p:cNvPr>
          <p:cNvPicPr>
            <a:picLocks noChangeAspect="1"/>
          </p:cNvPicPr>
          <p:nvPr/>
        </p:nvPicPr>
        <p:blipFill>
          <a:blip r:embed="rId5"/>
          <a:stretch>
            <a:fillRect/>
          </a:stretch>
        </p:blipFill>
        <p:spPr>
          <a:xfrm>
            <a:off x="3457378" y="138141"/>
            <a:ext cx="1749064" cy="3102412"/>
          </a:xfrm>
          <a:prstGeom prst="rect">
            <a:avLst/>
          </a:prstGeom>
        </p:spPr>
      </p:pic>
      <p:cxnSp>
        <p:nvCxnSpPr>
          <p:cNvPr id="13" name="Straight Arrow Connector 12">
            <a:extLst>
              <a:ext uri="{FF2B5EF4-FFF2-40B4-BE49-F238E27FC236}">
                <a16:creationId xmlns:a16="http://schemas.microsoft.com/office/drawing/2014/main" id="{29FD7F8C-8103-C891-60E6-34AF19F0B455}"/>
              </a:ext>
            </a:extLst>
          </p:cNvPr>
          <p:cNvCxnSpPr>
            <a:cxnSpLocks/>
          </p:cNvCxnSpPr>
          <p:nvPr/>
        </p:nvCxnSpPr>
        <p:spPr>
          <a:xfrm flipV="1">
            <a:off x="2938041" y="2414953"/>
            <a:ext cx="403037" cy="539262"/>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5" name="Straight Arrow Connector 14">
            <a:extLst>
              <a:ext uri="{FF2B5EF4-FFF2-40B4-BE49-F238E27FC236}">
                <a16:creationId xmlns:a16="http://schemas.microsoft.com/office/drawing/2014/main" id="{62C342AC-3886-C5F3-91FA-E5C00A0EF97E}"/>
              </a:ext>
            </a:extLst>
          </p:cNvPr>
          <p:cNvCxnSpPr>
            <a:cxnSpLocks/>
          </p:cNvCxnSpPr>
          <p:nvPr/>
        </p:nvCxnSpPr>
        <p:spPr>
          <a:xfrm>
            <a:off x="2938041" y="3779815"/>
            <a:ext cx="403037" cy="499108"/>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pic>
        <p:nvPicPr>
          <p:cNvPr id="20" name="Picture 19">
            <a:extLst>
              <a:ext uri="{FF2B5EF4-FFF2-40B4-BE49-F238E27FC236}">
                <a16:creationId xmlns:a16="http://schemas.microsoft.com/office/drawing/2014/main" id="{16342284-C950-9D1B-1FE2-46F72738C4C9}"/>
              </a:ext>
            </a:extLst>
          </p:cNvPr>
          <p:cNvPicPr>
            <a:picLocks noChangeAspect="1"/>
          </p:cNvPicPr>
          <p:nvPr/>
        </p:nvPicPr>
        <p:blipFill>
          <a:blip r:embed="rId6"/>
          <a:stretch>
            <a:fillRect/>
          </a:stretch>
        </p:blipFill>
        <p:spPr>
          <a:xfrm>
            <a:off x="7843179" y="138141"/>
            <a:ext cx="1749064" cy="3145142"/>
          </a:xfrm>
          <a:prstGeom prst="rect">
            <a:avLst/>
          </a:prstGeom>
        </p:spPr>
      </p:pic>
      <p:pic>
        <p:nvPicPr>
          <p:cNvPr id="22" name="Picture 21">
            <a:extLst>
              <a:ext uri="{FF2B5EF4-FFF2-40B4-BE49-F238E27FC236}">
                <a16:creationId xmlns:a16="http://schemas.microsoft.com/office/drawing/2014/main" id="{F539F68D-D10B-DC99-77BD-DAECDA2F2F07}"/>
              </a:ext>
            </a:extLst>
          </p:cNvPr>
          <p:cNvPicPr>
            <a:picLocks noChangeAspect="1"/>
          </p:cNvPicPr>
          <p:nvPr/>
        </p:nvPicPr>
        <p:blipFill>
          <a:blip r:embed="rId7"/>
          <a:stretch>
            <a:fillRect/>
          </a:stretch>
        </p:blipFill>
        <p:spPr>
          <a:xfrm>
            <a:off x="9776489" y="138141"/>
            <a:ext cx="1761438" cy="3145142"/>
          </a:xfrm>
          <a:prstGeom prst="rect">
            <a:avLst/>
          </a:prstGeom>
        </p:spPr>
      </p:pic>
      <p:pic>
        <p:nvPicPr>
          <p:cNvPr id="24" name="Picture 23">
            <a:extLst>
              <a:ext uri="{FF2B5EF4-FFF2-40B4-BE49-F238E27FC236}">
                <a16:creationId xmlns:a16="http://schemas.microsoft.com/office/drawing/2014/main" id="{9B8471A7-73D6-1DA3-BE37-F4C2B96168FB}"/>
              </a:ext>
            </a:extLst>
          </p:cNvPr>
          <p:cNvPicPr>
            <a:picLocks noChangeAspect="1"/>
          </p:cNvPicPr>
          <p:nvPr/>
        </p:nvPicPr>
        <p:blipFill>
          <a:blip r:embed="rId8"/>
          <a:stretch>
            <a:fillRect/>
          </a:stretch>
        </p:blipFill>
        <p:spPr>
          <a:xfrm>
            <a:off x="7841907" y="3434450"/>
            <a:ext cx="1774872" cy="3140157"/>
          </a:xfrm>
          <a:prstGeom prst="rect">
            <a:avLst/>
          </a:prstGeom>
        </p:spPr>
      </p:pic>
      <p:pic>
        <p:nvPicPr>
          <p:cNvPr id="26" name="Picture 25">
            <a:extLst>
              <a:ext uri="{FF2B5EF4-FFF2-40B4-BE49-F238E27FC236}">
                <a16:creationId xmlns:a16="http://schemas.microsoft.com/office/drawing/2014/main" id="{FA5E025C-34C8-9AB0-37FD-3D36115620A2}"/>
              </a:ext>
            </a:extLst>
          </p:cNvPr>
          <p:cNvPicPr>
            <a:picLocks noChangeAspect="1"/>
          </p:cNvPicPr>
          <p:nvPr/>
        </p:nvPicPr>
        <p:blipFill>
          <a:blip r:embed="rId9"/>
          <a:stretch>
            <a:fillRect/>
          </a:stretch>
        </p:blipFill>
        <p:spPr>
          <a:xfrm>
            <a:off x="5712874" y="2084171"/>
            <a:ext cx="1774873" cy="3157110"/>
          </a:xfrm>
          <a:prstGeom prst="rect">
            <a:avLst/>
          </a:prstGeom>
        </p:spPr>
      </p:pic>
      <p:cxnSp>
        <p:nvCxnSpPr>
          <p:cNvPr id="27" name="Straight Arrow Connector 26">
            <a:extLst>
              <a:ext uri="{FF2B5EF4-FFF2-40B4-BE49-F238E27FC236}">
                <a16:creationId xmlns:a16="http://schemas.microsoft.com/office/drawing/2014/main" id="{D0E15E21-4350-2D84-A72B-AD893A2986C4}"/>
              </a:ext>
            </a:extLst>
          </p:cNvPr>
          <p:cNvCxnSpPr>
            <a:cxnSpLocks/>
          </p:cNvCxnSpPr>
          <p:nvPr/>
        </p:nvCxnSpPr>
        <p:spPr>
          <a:xfrm>
            <a:off x="5206442" y="2414953"/>
            <a:ext cx="403037" cy="499108"/>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28" name="Straight Arrow Connector 27">
            <a:extLst>
              <a:ext uri="{FF2B5EF4-FFF2-40B4-BE49-F238E27FC236}">
                <a16:creationId xmlns:a16="http://schemas.microsoft.com/office/drawing/2014/main" id="{6038D115-EC07-5855-E30F-6CFC26C7DC9D}"/>
              </a:ext>
            </a:extLst>
          </p:cNvPr>
          <p:cNvCxnSpPr>
            <a:cxnSpLocks/>
          </p:cNvCxnSpPr>
          <p:nvPr/>
        </p:nvCxnSpPr>
        <p:spPr>
          <a:xfrm flipV="1">
            <a:off x="5140141" y="3779815"/>
            <a:ext cx="403037" cy="539262"/>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pic>
        <p:nvPicPr>
          <p:cNvPr id="30" name="Picture 29">
            <a:extLst>
              <a:ext uri="{FF2B5EF4-FFF2-40B4-BE49-F238E27FC236}">
                <a16:creationId xmlns:a16="http://schemas.microsoft.com/office/drawing/2014/main" id="{038214C6-E44F-0906-B69E-5C56CC0E6654}"/>
              </a:ext>
            </a:extLst>
          </p:cNvPr>
          <p:cNvPicPr>
            <a:picLocks noChangeAspect="1"/>
          </p:cNvPicPr>
          <p:nvPr/>
        </p:nvPicPr>
        <p:blipFill>
          <a:blip r:embed="rId10"/>
          <a:stretch>
            <a:fillRect/>
          </a:stretch>
        </p:blipFill>
        <p:spPr>
          <a:xfrm>
            <a:off x="9776488" y="3434450"/>
            <a:ext cx="1761439" cy="3121285"/>
          </a:xfrm>
          <a:prstGeom prst="rect">
            <a:avLst/>
          </a:prstGeom>
        </p:spPr>
      </p:pic>
      <p:sp>
        <p:nvSpPr>
          <p:cNvPr id="31" name="TextBox 30">
            <a:extLst>
              <a:ext uri="{FF2B5EF4-FFF2-40B4-BE49-F238E27FC236}">
                <a16:creationId xmlns:a16="http://schemas.microsoft.com/office/drawing/2014/main" id="{B0740417-9093-86A7-1BDF-3DCB49FEEE8B}"/>
              </a:ext>
            </a:extLst>
          </p:cNvPr>
          <p:cNvSpPr txBox="1"/>
          <p:nvPr/>
        </p:nvSpPr>
        <p:spPr>
          <a:xfrm>
            <a:off x="91135" y="138141"/>
            <a:ext cx="4095750" cy="584775"/>
          </a:xfrm>
          <a:prstGeom prst="rect">
            <a:avLst/>
          </a:prstGeom>
          <a:noFill/>
        </p:spPr>
        <p:txBody>
          <a:bodyPr wrap="square" rtlCol="0">
            <a:spAutoFit/>
          </a:bodyPr>
          <a:lstStyle/>
          <a:p>
            <a:r>
              <a:rPr lang="en-US" sz="3200" b="1" dirty="0">
                <a:solidFill>
                  <a:schemeClr val="accent1"/>
                </a:solidFill>
                <a:latin typeface="+mj-lt"/>
                <a:ea typeface="+mj-ea"/>
                <a:cs typeface="+mj-cs"/>
              </a:rPr>
              <a:t>A little inside...</a:t>
            </a:r>
          </a:p>
        </p:txBody>
      </p:sp>
      <p:pic>
        <p:nvPicPr>
          <p:cNvPr id="32" name="Picture 31" descr="A logo of a plant&#10;&#10;Description automatically generated">
            <a:extLst>
              <a:ext uri="{FF2B5EF4-FFF2-40B4-BE49-F238E27FC236}">
                <a16:creationId xmlns:a16="http://schemas.microsoft.com/office/drawing/2014/main" id="{5CDEFDF3-439E-68C1-AC95-DDC4516BD852}"/>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91135" y="5408712"/>
            <a:ext cx="1311147" cy="1311147"/>
          </a:xfrm>
          <a:prstGeom prst="rect">
            <a:avLst/>
          </a:prstGeom>
        </p:spPr>
      </p:pic>
    </p:spTree>
    <p:extLst>
      <p:ext uri="{BB962C8B-B14F-4D97-AF65-F5344CB8AC3E}">
        <p14:creationId xmlns:p14="http://schemas.microsoft.com/office/powerpoint/2010/main" val="3327895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ppt_x"/>
                                          </p:val>
                                        </p:tav>
                                        <p:tav tm="100000">
                                          <p:val>
                                            <p:strVal val="#ppt_x"/>
                                          </p:val>
                                        </p:tav>
                                      </p:tavLst>
                                    </p:anim>
                                    <p:anim calcmode="lin" valueType="num">
                                      <p:cBhvr additive="base">
                                        <p:cTn id="8"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0BC7788-9D2D-1B27-411B-1ED4F3B73F04}"/>
              </a:ext>
            </a:extLst>
          </p:cNvPr>
          <p:cNvSpPr>
            <a:spLocks noGrp="1"/>
          </p:cNvSpPr>
          <p:nvPr>
            <p:ph type="subTitle" idx="1"/>
          </p:nvPr>
        </p:nvSpPr>
        <p:spPr>
          <a:xfrm>
            <a:off x="147737" y="1075186"/>
            <a:ext cx="8961094" cy="3954013"/>
          </a:xfrm>
        </p:spPr>
        <p:txBody>
          <a:bodyPr>
            <a:normAutofit/>
          </a:bodyPr>
          <a:lstStyle/>
          <a:p>
            <a:pPr lvl="0" eaLnBrk="0" fontAlgn="base" hangingPunct="0">
              <a:lnSpc>
                <a:spcPct val="100000"/>
              </a:lnSpc>
              <a:spcBef>
                <a:spcPct val="0"/>
              </a:spcBef>
              <a:spcAft>
                <a:spcPct val="0"/>
              </a:spcAft>
              <a:buClrTx/>
            </a:pPr>
            <a:r>
              <a:rPr lang="en-US" altLang="en-US" sz="2100" i="1" dirty="0">
                <a:solidFill>
                  <a:srgbClr val="374151"/>
                </a:solidFill>
                <a:latin typeface="Söhne"/>
              </a:rPr>
              <a:t>In conclusion, Green Guardian is the ultimate plant care monitoring system designed to alleviate the challenges faced by plant lovers and enthusiasts alike.</a:t>
            </a:r>
          </a:p>
          <a:p>
            <a:pPr lvl="0" eaLnBrk="0" fontAlgn="base" hangingPunct="0">
              <a:lnSpc>
                <a:spcPct val="100000"/>
              </a:lnSpc>
              <a:spcBef>
                <a:spcPct val="0"/>
              </a:spcBef>
              <a:spcAft>
                <a:spcPct val="0"/>
              </a:spcAft>
              <a:buClrTx/>
              <a:buFontTx/>
              <a:buChar char="•"/>
            </a:pPr>
            <a:endParaRPr lang="en-US" altLang="en-US" sz="2100" i="1" dirty="0">
              <a:solidFill>
                <a:srgbClr val="374151"/>
              </a:solidFill>
              <a:latin typeface="Söhne"/>
            </a:endParaRPr>
          </a:p>
          <a:p>
            <a:pPr lvl="0" eaLnBrk="0" fontAlgn="base" hangingPunct="0">
              <a:lnSpc>
                <a:spcPct val="100000"/>
              </a:lnSpc>
              <a:spcBef>
                <a:spcPct val="0"/>
              </a:spcBef>
              <a:spcAft>
                <a:spcPct val="0"/>
              </a:spcAft>
              <a:buClrTx/>
              <a:buFontTx/>
              <a:buChar char="•"/>
            </a:pPr>
            <a:endParaRPr lang="en-US" altLang="en-US" sz="2100" i="1" dirty="0">
              <a:solidFill>
                <a:srgbClr val="374151"/>
              </a:solidFill>
              <a:latin typeface="Söhne"/>
            </a:endParaRPr>
          </a:p>
          <a:p>
            <a:pPr lvl="0" eaLnBrk="0" fontAlgn="base" hangingPunct="0">
              <a:lnSpc>
                <a:spcPct val="100000"/>
              </a:lnSpc>
              <a:spcBef>
                <a:spcPct val="0"/>
              </a:spcBef>
              <a:spcAft>
                <a:spcPct val="0"/>
              </a:spcAft>
              <a:buClrTx/>
              <a:buFontTx/>
              <a:buChar char="•"/>
            </a:pPr>
            <a:r>
              <a:rPr lang="en-US" altLang="en-US" sz="2100" b="1" i="1" dirty="0">
                <a:solidFill>
                  <a:srgbClr val="374151"/>
                </a:solidFill>
                <a:latin typeface="Söhne"/>
              </a:rPr>
              <a:t>Remote Monitoring</a:t>
            </a:r>
            <a:r>
              <a:rPr lang="en-US" altLang="en-US" sz="2100" i="1" dirty="0">
                <a:solidFill>
                  <a:srgbClr val="374151"/>
                </a:solidFill>
                <a:latin typeface="Söhne"/>
              </a:rPr>
              <a:t>: With the mobile application, you can keep an eye on your plants' health anytime, anywhere.</a:t>
            </a:r>
          </a:p>
          <a:p>
            <a:pPr lvl="0" eaLnBrk="0" fontAlgn="base" hangingPunct="0">
              <a:lnSpc>
                <a:spcPct val="100000"/>
              </a:lnSpc>
              <a:spcBef>
                <a:spcPct val="0"/>
              </a:spcBef>
              <a:spcAft>
                <a:spcPct val="0"/>
              </a:spcAft>
              <a:buClrTx/>
              <a:buFontTx/>
              <a:buChar char="•"/>
            </a:pPr>
            <a:r>
              <a:rPr lang="en-US" altLang="en-US" sz="2100" b="1" i="1" dirty="0">
                <a:solidFill>
                  <a:srgbClr val="374151"/>
                </a:solidFill>
                <a:latin typeface="Söhne"/>
              </a:rPr>
              <a:t>Customized Care</a:t>
            </a:r>
            <a:r>
              <a:rPr lang="en-US" altLang="en-US" sz="2100" i="1" dirty="0">
                <a:solidFill>
                  <a:srgbClr val="374151"/>
                </a:solidFill>
                <a:latin typeface="Söhne"/>
              </a:rPr>
              <a:t>: Each plant's specific moisture needs are met, promoting healthier growth and overall well-being.</a:t>
            </a:r>
          </a:p>
          <a:p>
            <a:pPr lvl="0" eaLnBrk="0" fontAlgn="base" hangingPunct="0">
              <a:lnSpc>
                <a:spcPct val="100000"/>
              </a:lnSpc>
              <a:spcBef>
                <a:spcPct val="0"/>
              </a:spcBef>
              <a:spcAft>
                <a:spcPct val="0"/>
              </a:spcAft>
              <a:buClrTx/>
              <a:buFontTx/>
              <a:buChar char="•"/>
            </a:pPr>
            <a:r>
              <a:rPr lang="en-US" sz="2100" b="1" i="1" dirty="0">
                <a:solidFill>
                  <a:srgbClr val="374151"/>
                </a:solidFill>
                <a:latin typeface="Söhne"/>
              </a:rPr>
              <a:t>Time-Saving</a:t>
            </a:r>
            <a:r>
              <a:rPr lang="en-US" sz="2100" i="1" dirty="0">
                <a:solidFill>
                  <a:srgbClr val="374151"/>
                </a:solidFill>
                <a:latin typeface="Söhne"/>
              </a:rPr>
              <a:t>: Green Guardian allows you to focus on other aspects of life while it takes care of your plants efficiently. The application sends timely notifications, letting you know precisely when to water your plants, sparing you from constant monitoring.</a:t>
            </a:r>
          </a:p>
          <a:p>
            <a:pPr lvl="0" eaLnBrk="0" fontAlgn="base" hangingPunct="0">
              <a:lnSpc>
                <a:spcPct val="100000"/>
              </a:lnSpc>
              <a:spcBef>
                <a:spcPct val="0"/>
              </a:spcBef>
              <a:spcAft>
                <a:spcPct val="0"/>
              </a:spcAft>
              <a:buClrTx/>
            </a:pPr>
            <a:endParaRPr lang="en-US" altLang="en-US" sz="2000" dirty="0">
              <a:solidFill>
                <a:schemeClr val="tx1"/>
              </a:solidFill>
              <a:latin typeface="Arial" panose="020B0604020202020204" pitchFamily="34" charset="0"/>
            </a:endParaRPr>
          </a:p>
        </p:txBody>
      </p:sp>
      <p:sp>
        <p:nvSpPr>
          <p:cNvPr id="4" name="TextBox 3">
            <a:extLst>
              <a:ext uri="{FF2B5EF4-FFF2-40B4-BE49-F238E27FC236}">
                <a16:creationId xmlns:a16="http://schemas.microsoft.com/office/drawing/2014/main" id="{A41B8579-4F75-C9DB-F24C-88BEF818A166}"/>
              </a:ext>
            </a:extLst>
          </p:cNvPr>
          <p:cNvSpPr txBox="1"/>
          <p:nvPr/>
        </p:nvSpPr>
        <p:spPr>
          <a:xfrm>
            <a:off x="3733800" y="292387"/>
            <a:ext cx="4095750" cy="584775"/>
          </a:xfrm>
          <a:prstGeom prst="rect">
            <a:avLst/>
          </a:prstGeom>
          <a:noFill/>
        </p:spPr>
        <p:txBody>
          <a:bodyPr wrap="square" rtlCol="0">
            <a:spAutoFit/>
          </a:bodyPr>
          <a:lstStyle/>
          <a:p>
            <a:r>
              <a:rPr lang="en-US" sz="3200" b="1" dirty="0">
                <a:solidFill>
                  <a:schemeClr val="accent1"/>
                </a:solidFill>
                <a:latin typeface="+mj-lt"/>
                <a:ea typeface="+mj-ea"/>
                <a:cs typeface="+mj-cs"/>
              </a:rPr>
              <a:t>Our solution</a:t>
            </a:r>
          </a:p>
        </p:txBody>
      </p:sp>
      <p:pic>
        <p:nvPicPr>
          <p:cNvPr id="9" name="Picture 8" descr="A logo of a plant&#10;&#10;Description automatically generated">
            <a:extLst>
              <a:ext uri="{FF2B5EF4-FFF2-40B4-BE49-F238E27FC236}">
                <a16:creationId xmlns:a16="http://schemas.microsoft.com/office/drawing/2014/main" id="{8BC9FB6E-0F2F-34E8-A076-A8BA397009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80008" y="107345"/>
            <a:ext cx="1311147" cy="1311147"/>
          </a:xfrm>
          <a:prstGeom prst="rect">
            <a:avLst/>
          </a:prstGeom>
        </p:spPr>
      </p:pic>
    </p:spTree>
    <p:extLst>
      <p:ext uri="{BB962C8B-B14F-4D97-AF65-F5344CB8AC3E}">
        <p14:creationId xmlns:p14="http://schemas.microsoft.com/office/powerpoint/2010/main" val="1877438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196</TotalTime>
  <Words>595</Words>
  <Application>Microsoft Office PowerPoint</Application>
  <PresentationFormat>Widescreen</PresentationFormat>
  <Paragraphs>30</Paragraphs>
  <Slides>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Söhne</vt:lpstr>
      <vt:lpstr>Trebuchet MS</vt:lpstr>
      <vt:lpstr>Wingdings 3</vt:lpstr>
      <vt:lpstr>Facet</vt:lpstr>
      <vt:lpstr>GreenGuardian Your plant's Guardian angle!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GreenGuardian</dc:title>
  <dc:creator>Shay Ashkenazi</dc:creator>
  <cp:lastModifiedBy>Shelly Golden</cp:lastModifiedBy>
  <cp:revision>6</cp:revision>
  <dcterms:created xsi:type="dcterms:W3CDTF">2023-07-19T13:13:10Z</dcterms:created>
  <dcterms:modified xsi:type="dcterms:W3CDTF">2023-07-31T19:20:19Z</dcterms:modified>
</cp:coreProperties>
</file>