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sldIdLst>
    <p:sldId id="304" r:id="rId5"/>
    <p:sldId id="308" r:id="rId6"/>
    <p:sldId id="288" r:id="rId7"/>
    <p:sldId id="303" r:id="rId8"/>
    <p:sldId id="311" r:id="rId9"/>
    <p:sldId id="310" r:id="rId10"/>
    <p:sldId id="309" r:id="rId11"/>
    <p:sldId id="268" r:id="rId12"/>
    <p:sldId id="275" r:id="rId13"/>
    <p:sldId id="30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6803" autoAdjust="0"/>
    <p:restoredTop sz="93750" autoAdjust="0"/>
  </p:normalViewPr>
  <p:slideViewPr>
    <p:cSldViewPr snapToGrid="0">
      <p:cViewPr>
        <p:scale>
          <a:sx n="75" d="100"/>
          <a:sy n="75" d="100"/>
        </p:scale>
        <p:origin x="-128" y="-86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9/11/2022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466533" y="1411550"/>
            <a:ext cx="3008465" cy="918600"/>
          </a:xfrm>
        </p:spPr>
        <p:txBody>
          <a:bodyPr/>
          <a:lstStyle/>
          <a:p>
            <a:r>
              <a:rPr lang="en-US" dirty="0"/>
              <a:t>realtors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783605" y="2330149"/>
            <a:ext cx="4379976" cy="1771333"/>
          </a:xfrm>
        </p:spPr>
        <p:txBody>
          <a:bodyPr>
            <a:normAutofit/>
          </a:bodyPr>
          <a:lstStyle/>
          <a:p>
            <a:pPr algn="r" rtl="1"/>
            <a:r>
              <a:rPr lang="he-IL" sz="2000" dirty="0">
                <a:latin typeface="Calibri" panose="020F0502020204030204" pitchFamily="34" charset="0"/>
                <a:cs typeface="Calibri" panose="020F0502020204030204" pitchFamily="34" charset="0"/>
              </a:rPr>
              <a:t>מגישות: סיון מילר נעמה קרט ולינור מוחה</a:t>
            </a:r>
          </a:p>
          <a:p>
            <a:pPr algn="r" rtl="1"/>
            <a:r>
              <a:rPr lang="he-IL" sz="2000" dirty="0">
                <a:latin typeface="Calibri" panose="020F0502020204030204" pitchFamily="34" charset="0"/>
                <a:cs typeface="Calibri" panose="020F0502020204030204" pitchFamily="34" charset="0"/>
              </a:rPr>
              <a:t>מנחה: ד"ר שראל כהן</a:t>
            </a:r>
          </a:p>
          <a:p>
            <a:pPr algn="r" rtl="1"/>
            <a:r>
              <a:rPr lang="he-IL" sz="2000" dirty="0">
                <a:latin typeface="Calibri" panose="020F0502020204030204" pitchFamily="34" charset="0"/>
                <a:cs typeface="Calibri" panose="020F0502020204030204" pitchFamily="34" charset="0"/>
              </a:rPr>
              <a:t>סדנה: שיתופי פעולה עם סטארטפים</a:t>
            </a:r>
          </a:p>
          <a:p>
            <a:pPr algn="r" rtl="1"/>
            <a:r>
              <a:rPr lang="he-IL" sz="2000" dirty="0">
                <a:latin typeface="Calibri" panose="020F0502020204030204" pitchFamily="34" charset="0"/>
                <a:cs typeface="Calibri" panose="020F0502020204030204" pitchFamily="34" charset="0"/>
              </a:rPr>
              <a:t>מס' פרוייקט: 221105</a:t>
            </a:r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PROBLEM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3367D38-5CCC-E28E-1D15-209910F9642E}"/>
              </a:ext>
            </a:extLst>
          </p:cNvPr>
          <p:cNvSpPr txBox="1"/>
          <p:nvPr/>
        </p:nvSpPr>
        <p:spPr>
          <a:xfrm>
            <a:off x="239697" y="1825840"/>
            <a:ext cx="8256233" cy="49287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כשמתווך מעוניין להציג דירה ללקוחות פוטנציאליים, לעיתים נתוני הדירה שברשותו מפוזרים בפלטפורמות שונות (התכתבויות עם בעלי הנכס, תמונות בטלפון, רישום בטאבו וכו').</a:t>
            </a:r>
          </a:p>
          <a:p>
            <a:pPr algn="r" rtl="1">
              <a:lnSpc>
                <a:spcPct val="150000"/>
              </a:lnSpc>
            </a:pP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יש צורך בפלטפורמה שתרכז במקום אחד את כל הנכסים של המתווך והנתונים עליהם.</a:t>
            </a:r>
          </a:p>
          <a:p>
            <a:pPr algn="r" rtl="1">
              <a:lnSpc>
                <a:spcPct val="150000"/>
              </a:lnSpc>
            </a:pPr>
            <a:endParaRPr lang="he-IL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1">
              <a:lnSpc>
                <a:spcPct val="150000"/>
              </a:lnSpc>
            </a:pPr>
            <a:endParaRPr lang="he-IL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1">
              <a:lnSpc>
                <a:spcPct val="150000"/>
              </a:lnSpc>
            </a:pPr>
            <a:endParaRPr lang="he-IL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43200" y="391213"/>
            <a:ext cx="5669280" cy="1325563"/>
          </a:xfrm>
        </p:spPr>
        <p:txBody>
          <a:bodyPr>
            <a:normAutofit/>
          </a:bodyPr>
          <a:lstStyle/>
          <a:p>
            <a:r>
              <a:rPr lang="en-US" sz="4000" dirty="0"/>
              <a:t>SOLUTION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/>
          <a:p>
            <a:pPr algn="r" rtl="1"/>
            <a:r>
              <a:rPr lang="he-IL" sz="2800" b="1" dirty="0">
                <a:latin typeface="Calibri" panose="020F0502020204030204" pitchFamily="34" charset="0"/>
                <a:cs typeface="Calibri" panose="020F0502020204030204" pitchFamily="34" charset="0"/>
              </a:rPr>
              <a:t>ניהול נכסים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850384" y="2103119"/>
            <a:ext cx="5834054" cy="1229572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r" rtl="1">
              <a:lnSpc>
                <a:spcPct val="100000"/>
              </a:lnSpc>
              <a:spcBef>
                <a:spcPts val="600"/>
              </a:spcBef>
            </a:pPr>
            <a:r>
              <a:rPr lang="he-IL" sz="2200" dirty="0">
                <a:latin typeface="Calibri" panose="020F0502020204030204" pitchFamily="34" charset="0"/>
                <a:cs typeface="Calibri" panose="020F0502020204030204" pitchFamily="34" charset="0"/>
              </a:rPr>
              <a:t>האתר שלנו מאפשר למתווכים לרכז את כל המידע הנדרש במקום אחד בצורה קלה, פשוטה ונוחה ובכך הופך את עבודתם לקלה ויעילה יותר</a:t>
            </a:r>
            <a:r>
              <a:rPr lang="en-US" sz="22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he-IL" sz="2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49944" y="3332691"/>
            <a:ext cx="5669280" cy="365760"/>
          </a:xfrm>
        </p:spPr>
        <p:txBody>
          <a:bodyPr>
            <a:noAutofit/>
          </a:bodyPr>
          <a:lstStyle/>
          <a:p>
            <a:pPr algn="r" rtl="1"/>
            <a:r>
              <a:rPr lang="he-IL" sz="2800" b="1" dirty="0">
                <a:latin typeface="Calibri" panose="020F0502020204030204" pitchFamily="34" charset="0"/>
                <a:cs typeface="Calibri" panose="020F0502020204030204" pitchFamily="34" charset="0"/>
              </a:rPr>
              <a:t>תקשורת מול לקוח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76512" y="3826962"/>
            <a:ext cx="5488767" cy="1040880"/>
          </a:xfrm>
        </p:spPr>
        <p:txBody>
          <a:bodyPr>
            <a:normAutofit fontScale="70000" lnSpcReduction="20000"/>
          </a:bodyPr>
          <a:lstStyle/>
          <a:p>
            <a:pPr algn="r" rtl="1">
              <a:lnSpc>
                <a:spcPct val="110000"/>
              </a:lnSpc>
              <a:spcBef>
                <a:spcPts val="600"/>
              </a:spcBef>
            </a:pPr>
            <a:r>
              <a:rPr lang="he-IL" sz="3100" dirty="0">
                <a:latin typeface="Calibri" panose="020F0502020204030204" pitchFamily="34" charset="0"/>
                <a:cs typeface="Calibri" panose="020F0502020204030204" pitchFamily="34" charset="0"/>
              </a:rPr>
              <a:t>האתר מהווה פלטפורמה נוחה ופשוטה להצגת הנכסים ללקוחות ומאפשר תיאום פגישות נוח מול לקוחות.</a:t>
            </a:r>
          </a:p>
          <a:p>
            <a:pPr algn="r" rtl="1"/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49944" y="4901791"/>
            <a:ext cx="5669280" cy="365760"/>
          </a:xfrm>
        </p:spPr>
        <p:txBody>
          <a:bodyPr>
            <a:noAutofit/>
          </a:bodyPr>
          <a:lstStyle/>
          <a:p>
            <a:pPr algn="r" rtl="1"/>
            <a:r>
              <a:rPr lang="he-IL" sz="2800" b="1" dirty="0">
                <a:latin typeface="Calibri" panose="020F0502020204030204" pitchFamily="34" charset="0"/>
                <a:cs typeface="Calibri" panose="020F0502020204030204" pitchFamily="34" charset="0"/>
              </a:rPr>
              <a:t>פיצ'רים נוספים למען המתווך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49944" y="5321040"/>
            <a:ext cx="5669280" cy="1040880"/>
          </a:xfrm>
        </p:spPr>
        <p:txBody>
          <a:bodyPr>
            <a:normAutofit/>
          </a:bodyPr>
          <a:lstStyle/>
          <a:p>
            <a:pPr algn="r" rtl="1"/>
            <a:r>
              <a:rPr lang="he-IL" sz="2200" dirty="0">
                <a:latin typeface="Calibri" panose="020F0502020204030204" pitchFamily="34" charset="0"/>
                <a:cs typeface="Calibri" panose="020F0502020204030204" pitchFamily="34" charset="0"/>
              </a:rPr>
              <a:t>מידע על שוק הנדל"ן,</a:t>
            </a:r>
          </a:p>
          <a:p>
            <a:pPr algn="r" rtl="1"/>
            <a:r>
              <a:rPr lang="he-IL" sz="2200" dirty="0">
                <a:latin typeface="Calibri" panose="020F0502020204030204" pitchFamily="34" charset="0"/>
                <a:cs typeface="Calibri" panose="020F0502020204030204" pitchFamily="34" charset="0"/>
              </a:rPr>
              <a:t>הצגת תמונות, </a:t>
            </a:r>
            <a:r>
              <a:rPr lang="en-US" sz="2200" dirty="0" err="1">
                <a:latin typeface="Calibri" panose="020F0502020204030204" pitchFamily="34" charset="0"/>
                <a:cs typeface="Calibri" panose="020F0502020204030204" pitchFamily="34" charset="0"/>
              </a:rPr>
              <a:t>floorPlan</a:t>
            </a:r>
            <a:r>
              <a:rPr lang="he-IL" sz="2200" dirty="0">
                <a:latin typeface="Calibri" panose="020F0502020204030204" pitchFamily="34" charset="0"/>
                <a:cs typeface="Calibri" panose="020F0502020204030204" pitchFamily="34" charset="0"/>
              </a:rPr>
              <a:t> ונתונים על הנכס.</a:t>
            </a:r>
          </a:p>
          <a:p>
            <a:pPr algn="r" rtl="1"/>
            <a:endParaRPr lang="he-IL" sz="22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1"/>
            <a:endParaRPr lang="en-US" sz="2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Screenshots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E7D315B-B20C-F901-C38D-44EED78DD8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67858" y="1690688"/>
            <a:ext cx="8856283" cy="4077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Screenshots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E7D315B-B20C-F901-C38D-44EED78DD8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67858" y="1690688"/>
            <a:ext cx="8856283" cy="407721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122F534-8E16-1706-3BAD-79447CE584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67858" y="1690687"/>
            <a:ext cx="8851667" cy="4077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324840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Screenshots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E7D315B-B20C-F901-C38D-44EED78DD8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67858" y="1690688"/>
            <a:ext cx="8856283" cy="407721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252605-F57F-F27A-D716-5D502F9146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67857" y="1690688"/>
            <a:ext cx="8856283" cy="4086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6028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technology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5C3A7BE-F7FC-4942-A31A-491A8A80610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063600" y="3799982"/>
            <a:ext cx="1980000" cy="36000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200" noProof="1">
                <a:latin typeface="Calibri" panose="020F0502020204030204" pitchFamily="34" charset="0"/>
                <a:cs typeface="Calibri" panose="020F0502020204030204" pitchFamily="34" charset="0"/>
              </a:rPr>
              <a:t>React</a:t>
            </a:r>
            <a:endParaRPr lang="en-ZA" sz="2200" noProof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95CCE699-03D1-4642-B46A-B14EF17DA18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/>
          <a:p>
            <a:r>
              <a:rPr lang="en-ZA" sz="2200" dirty="0" err="1">
                <a:latin typeface="Calibri" panose="020F0502020204030204" pitchFamily="34" charset="0"/>
                <a:cs typeface="Calibri" panose="020F0502020204030204" pitchFamily="34" charset="0"/>
              </a:rPr>
              <a:t>FireBase</a:t>
            </a:r>
            <a:endParaRPr lang="en-ZA" sz="2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C1DF189-6F2F-4C21-88CC-C82D3D0D147B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153400" y="3799982"/>
            <a:ext cx="1980000" cy="360000"/>
          </a:xfrm>
        </p:spPr>
        <p:txBody>
          <a:bodyPr vert="horz" lIns="91440" tIns="45720" rIns="91440" bIns="45720" rtlCol="0" anchor="t">
            <a:normAutofit fontScale="92500" lnSpcReduction="20000"/>
          </a:bodyPr>
          <a:lstStyle/>
          <a:p>
            <a:r>
              <a:rPr lang="en-ZA" sz="2400" noProof="1">
                <a:latin typeface="Calibri" panose="020F0502020204030204" pitchFamily="34" charset="0"/>
                <a:cs typeface="Calibri" panose="020F0502020204030204" pitchFamily="34" charset="0"/>
              </a:rPr>
              <a:t>JS</a:t>
            </a:r>
          </a:p>
        </p:txBody>
      </p:sp>
      <p:pic>
        <p:nvPicPr>
          <p:cNvPr id="1026" name="Picture 2" descr="React (JavaScript library) - Wikipedia">
            <a:extLst>
              <a:ext uri="{FF2B5EF4-FFF2-40B4-BE49-F238E27FC236}">
                <a16:creationId xmlns:a16="http://schemas.microsoft.com/office/drawing/2014/main" id="{609DA55A-8606-7293-DE4D-6BFFFCF142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2632" y="1741940"/>
            <a:ext cx="1795968" cy="15630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Google, firebase Icon in Google IO 2016">
            <a:extLst>
              <a:ext uri="{FF2B5EF4-FFF2-40B4-BE49-F238E27FC236}">
                <a16:creationId xmlns:a16="http://schemas.microsoft.com/office/drawing/2014/main" id="{83EEFC56-9BEB-629E-0615-C9AD93627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4473" y="1740804"/>
            <a:ext cx="1563053" cy="15630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Javascript Icon Png #393508 - Free Icons Library">
            <a:extLst>
              <a:ext uri="{FF2B5EF4-FFF2-40B4-BE49-F238E27FC236}">
                <a16:creationId xmlns:a16="http://schemas.microsoft.com/office/drawing/2014/main" id="{33D75CF5-3EEB-08C3-0158-EC3C9E5D4B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2012" y="1802433"/>
            <a:ext cx="1631554" cy="16315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66718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dirty="0"/>
              <a:t>OUR COMPETITION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897972" y="1857653"/>
            <a:ext cx="8396056" cy="3142694"/>
          </a:xfrm>
        </p:spPr>
        <p:txBody>
          <a:bodyPr>
            <a:normAutofit lnSpcReduction="10000"/>
          </a:bodyPr>
          <a:lstStyle/>
          <a:p>
            <a:pPr marL="0" indent="0" algn="r" rtl="1">
              <a:lnSpc>
                <a:spcPct val="150000"/>
              </a:lnSpc>
              <a:spcAft>
                <a:spcPts val="600"/>
              </a:spcAft>
              <a:buNone/>
            </a:pP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ממחקר שוק שעשינו האתרים הדומים לשלנו הם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Komo</a:t>
            </a: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 ,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Madlen</a:t>
            </a: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 , </a:t>
            </a:r>
            <a:r>
              <a:rPr lang="he-IL" sz="2800" b="1" dirty="0">
                <a:latin typeface="Calibri" panose="020F0502020204030204" pitchFamily="34" charset="0"/>
                <a:cs typeface="Calibri" panose="020F0502020204030204" pitchFamily="34" charset="0"/>
              </a:rPr>
              <a:t>יד 2</a:t>
            </a:r>
            <a:r>
              <a:rPr lang="he-IL" sz="2800" dirty="0">
                <a:latin typeface="Calibri" panose="020F0502020204030204" pitchFamily="34" charset="0"/>
                <a:cs typeface="Calibri" panose="020F0502020204030204" pitchFamily="34" charset="0"/>
              </a:rPr>
              <a:t> וקבוצות פייסבוק לחיפושי דירה/קניית דירה. כלל האתרים הם פלטפורמה לתיווך דירות/ נכסים אבל לעומתם האתר שלנו מאפשר ניהול מרוכז של הנכסים ללא עלות , תקשורת נוחה עם הלקוחות וניהול פגישות דרך לוח השנה.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B56365-A39B-4311-A4B2-9532A14807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868140" y="2816351"/>
            <a:ext cx="5736124" cy="3344751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r" rtl="1">
              <a:lnSpc>
                <a:spcPct val="150000"/>
              </a:lnSpc>
            </a:pPr>
            <a:r>
              <a:rPr lang="he-IL" sz="2400" dirty="0"/>
              <a:t>הפרוייקט שלנו ממלא חוסר קיים בשוק התיווך </a:t>
            </a:r>
          </a:p>
          <a:p>
            <a:pPr algn="r" rtl="1">
              <a:lnSpc>
                <a:spcPct val="150000"/>
              </a:lnSpc>
            </a:pPr>
            <a:r>
              <a:rPr lang="he-IL" sz="2400" dirty="0"/>
              <a:t>ומהווה פלטפורמה חינמית ונוחה למתווכים ובכך מצמצם את העלויות שלהם.</a:t>
            </a:r>
          </a:p>
          <a:p>
            <a:pPr algn="r" rtl="1">
              <a:lnSpc>
                <a:spcPct val="150000"/>
              </a:lnSpc>
            </a:pPr>
            <a:r>
              <a:rPr lang="he-IL" sz="2400" dirty="0"/>
              <a:t>בנוסף הלקוח בקצה מרוויח חוויה נוחה ונגישה לחיפוש דירה.</a:t>
            </a:r>
            <a:endParaRPr lang="en-US" sz="2400" dirty="0"/>
          </a:p>
          <a:p>
            <a:pPr algn="r" rtl="1">
              <a:lnSpc>
                <a:spcPct val="150000"/>
              </a:lnSpc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{85141FA9-0217-40E4-BB9C-FC36A441C3B3}tf16411248_win32</Template>
  <TotalTime>873</TotalTime>
  <Words>227</Words>
  <Application>Microsoft Office PowerPoint</Application>
  <PresentationFormat>Widescreen</PresentationFormat>
  <Paragraphs>36</Paragraphs>
  <Slides>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5" baseType="lpstr">
      <vt:lpstr>Arial</vt:lpstr>
      <vt:lpstr>Avenir Next LT Pro Light</vt:lpstr>
      <vt:lpstr>Calibri</vt:lpstr>
      <vt:lpstr>Posterama</vt:lpstr>
      <vt:lpstr>Office Theme</vt:lpstr>
      <vt:lpstr>realtors</vt:lpstr>
      <vt:lpstr>PROBLEM</vt:lpstr>
      <vt:lpstr>SOLUTION</vt:lpstr>
      <vt:lpstr>Screenshots</vt:lpstr>
      <vt:lpstr>Screenshots</vt:lpstr>
      <vt:lpstr>Screenshots</vt:lpstr>
      <vt:lpstr>technology</vt:lpstr>
      <vt:lpstr>OUR COMPETITION</vt:lpstr>
      <vt:lpstr>SUMMARY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realtors</dc:title>
  <dc:creator>Linor Mocha</dc:creator>
  <cp:lastModifiedBy>Sivan Miler</cp:lastModifiedBy>
  <cp:revision>8</cp:revision>
  <dcterms:created xsi:type="dcterms:W3CDTF">2022-07-28T06:40:47Z</dcterms:created>
  <dcterms:modified xsi:type="dcterms:W3CDTF">2022-09-11T11:28:10Z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