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9" r:id="rId15"/>
    <p:sldId id="268"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Black" panose="02000000000000000000" pitchFamily="2" charset="0"/>
      <p:bold r:id="rId26"/>
      <p:boldItalic r:id="rId27"/>
    </p:embeddedFont>
    <p:embeddedFont>
      <p:font typeface="Roboto Light"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b5543c53b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5b5543c53b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d1ba90cf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d1ba90cf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d1ba90cf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d1ba90cf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d1ba90cf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d1ba90cf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d1ba90cf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5d1ba90cf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3600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d1ba90cf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d1ba90cf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b5543c53b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5b5543c53b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b5543c53b_0_6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b5543c53b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Clr>
                <a:schemeClr val="dk1"/>
              </a:buClr>
              <a:buSzPts val="1200"/>
              <a:buFont typeface="Calibri"/>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Clr>
                <a:schemeClr val="dk1"/>
              </a:buClr>
              <a:buSzPts val="1200"/>
              <a:buFont typeface="Calibri"/>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Clr>
                <a:schemeClr val="dk1"/>
              </a:buClr>
              <a:buSzPts val="1200"/>
              <a:buFont typeface="Calibri"/>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200"/>
              <a:buFont typeface="Calibri"/>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Clr>
                <a:schemeClr val="dk1"/>
              </a:buClr>
              <a:buSzPts val="1200"/>
              <a:buFont typeface="Calibri"/>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Clr>
                <a:schemeClr val="dk1"/>
              </a:buClr>
              <a:buSzPts val="1200"/>
              <a:buFont typeface="Calibri"/>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Clr>
                <a:schemeClr val="dk1"/>
              </a:buClr>
              <a:buSzPts val="1200"/>
              <a:buFont typeface="Calibri"/>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b5543c53b_0_6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b5543c53b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We can observe these gravitational waves using so called LIGOs Laser Interferometer Gravitational-Wave Observatorys.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When observing, we get the following graphs (on the right)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The observed frequency of the gravitational wave changes over time, because:</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LIGO rotating around the center of the earth</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The earth rotating around the sun</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The system or object emitting the GWs is losing energy and thus spinning slower</a:t>
            </a:r>
            <a:endParaRPr sz="1200">
              <a:solidFill>
                <a:schemeClr val="dk1"/>
              </a:solidFill>
              <a:latin typeface="Calibri"/>
              <a:ea typeface="Calibri"/>
              <a:cs typeface="Calibri"/>
              <a:sym typeface="Calibri"/>
            </a:endParaRPr>
          </a:p>
          <a:p>
            <a:pPr marL="228600" lvl="0" indent="-15240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How did scientists detect gravitational waves in the past and are still doing it today?</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They took the data and take different waves at different frequencies to put them over the measured values.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With that, they try to find correlations in the data</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If the corrolation is high, it is very likely, that there is a gravitational wave with that frequency in the data</a:t>
            </a:r>
            <a:endParaRPr sz="120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How does the challenge provide the data?</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b5543c53b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b5543c53b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b5543c53b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b5543c53b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b5543c53b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b5543c53b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b5543c53b_0_7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b5543c53b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d1ba90cf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d1ba90cf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When do continuous gravitational waves occur?</a:t>
            </a:r>
            <a:endParaRPr>
              <a:solidFill>
                <a:schemeClr val="dk1"/>
              </a:solidFill>
            </a:endParaRPr>
          </a:p>
          <a:p>
            <a:pPr marL="0" lvl="0" indent="0" algn="l" rtl="0">
              <a:spcBef>
                <a:spcPts val="0"/>
              </a:spcBef>
              <a:spcAft>
                <a:spcPts val="0"/>
              </a:spcAft>
              <a:buNone/>
            </a:pPr>
            <a:r>
              <a:rPr lang="en-GB">
                <a:solidFill>
                  <a:schemeClr val="dk1"/>
                </a:solidFill>
              </a:rPr>
              <a:t>They occur when there are massive objects in space that are spinning.</a:t>
            </a:r>
            <a:endParaRPr>
              <a:solidFill>
                <a:schemeClr val="dk1"/>
              </a:solidFill>
            </a:endParaRPr>
          </a:p>
          <a:p>
            <a:pPr marL="0" lvl="0" indent="0" algn="l" rtl="0">
              <a:spcBef>
                <a:spcPts val="0"/>
              </a:spcBef>
              <a:spcAft>
                <a:spcPts val="0"/>
              </a:spcAft>
              <a:buNone/>
            </a:pPr>
            <a:r>
              <a:rPr lang="en-GB">
                <a:solidFill>
                  <a:schemeClr val="dk1"/>
                </a:solidFill>
              </a:rPr>
              <a:t>This could for example be two black holes orbiting each other, or a massive star spinning.</a:t>
            </a:r>
            <a:endParaRPr>
              <a:solidFill>
                <a:schemeClr val="dk1"/>
              </a:solidFill>
            </a:endParaRPr>
          </a:p>
          <a:p>
            <a:pPr marL="0" lvl="0" indent="0" algn="l" rtl="0">
              <a:spcBef>
                <a:spcPts val="0"/>
              </a:spcBef>
              <a:spcAft>
                <a:spcPts val="0"/>
              </a:spcAft>
              <a:buNone/>
            </a:pPr>
            <a:r>
              <a:rPr lang="en-GB">
                <a:solidFill>
                  <a:schemeClr val="dk1"/>
                </a:solidFill>
              </a:rPr>
              <a:t>That emits long lasting gravitational waves.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a:blip r:embed="rId13">
            <a:alphaModFix amt="23000"/>
          </a:blip>
          <a:stretch>
            <a:fillRect/>
          </a:stretch>
        </p:blipFill>
        <p:spPr>
          <a:xfrm>
            <a:off x="311700" y="-261700"/>
            <a:ext cx="8737249" cy="7435628"/>
          </a:xfrm>
          <a:prstGeom prst="rect">
            <a:avLst/>
          </a:prstGeom>
          <a:noFill/>
          <a:ln>
            <a:noFill/>
          </a:ln>
        </p:spPr>
      </p:pic>
      <p:pic>
        <p:nvPicPr>
          <p:cNvPr id="10" name="Google Shape;10;p1"/>
          <p:cNvPicPr preferRelativeResize="0"/>
          <p:nvPr/>
        </p:nvPicPr>
        <p:blipFill>
          <a:blip r:embed="rId14">
            <a:alphaModFix/>
          </a:blip>
          <a:stretch>
            <a:fillRect/>
          </a:stretch>
        </p:blipFill>
        <p:spPr>
          <a:xfrm>
            <a:off x="6974575" y="-122299"/>
            <a:ext cx="2074376" cy="1037200"/>
          </a:xfrm>
          <a:prstGeom prst="rect">
            <a:avLst/>
          </a:prstGeom>
          <a:noFill/>
          <a:ln>
            <a:noFill/>
          </a:ln>
        </p:spPr>
      </p:pic>
      <p:pic>
        <p:nvPicPr>
          <p:cNvPr id="11" name="Google Shape;11;p1"/>
          <p:cNvPicPr preferRelativeResize="0"/>
          <p:nvPr/>
        </p:nvPicPr>
        <p:blipFill>
          <a:blip r:embed="rId15">
            <a:alphaModFix/>
          </a:blip>
          <a:stretch>
            <a:fillRect/>
          </a:stretch>
        </p:blipFill>
        <p:spPr>
          <a:xfrm>
            <a:off x="0" y="0"/>
            <a:ext cx="2616025" cy="792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pic>
        <p:nvPicPr>
          <p:cNvPr id="57" name="Google Shape;57;p13"/>
          <p:cNvPicPr preferRelativeResize="0"/>
          <p:nvPr/>
        </p:nvPicPr>
        <p:blipFill>
          <a:blip r:embed="rId3">
            <a:alphaModFix/>
          </a:blip>
          <a:stretch>
            <a:fillRect/>
          </a:stretch>
        </p:blipFill>
        <p:spPr>
          <a:xfrm>
            <a:off x="311700" y="-261700"/>
            <a:ext cx="8737249" cy="7435628"/>
          </a:xfrm>
          <a:prstGeom prst="rect">
            <a:avLst/>
          </a:prstGeom>
          <a:noFill/>
          <a:ln>
            <a:noFill/>
          </a:ln>
        </p:spPr>
      </p:pic>
      <p:sp>
        <p:nvSpPr>
          <p:cNvPr id="58" name="Google Shape;58;p13"/>
          <p:cNvSpPr txBox="1">
            <a:spLocks noGrp="1"/>
          </p:cNvSpPr>
          <p:nvPr>
            <p:ph type="subTitle" idx="1"/>
          </p:nvPr>
        </p:nvSpPr>
        <p:spPr>
          <a:xfrm>
            <a:off x="311700" y="4200175"/>
            <a:ext cx="8520600" cy="7926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GB" b="1" dirty="0">
                <a:solidFill>
                  <a:schemeClr val="lt1"/>
                </a:solidFill>
              </a:rPr>
              <a:t>Seminar in Machine Learning </a:t>
            </a:r>
            <a:endParaRPr b="1" dirty="0">
              <a:solidFill>
                <a:schemeClr val="lt1"/>
              </a:solidFill>
            </a:endParaRPr>
          </a:p>
          <a:p>
            <a:pPr marL="0" lvl="0" indent="0" algn="l" rtl="0">
              <a:spcBef>
                <a:spcPts val="0"/>
              </a:spcBef>
              <a:spcAft>
                <a:spcPts val="0"/>
              </a:spcAft>
              <a:buNone/>
            </a:pPr>
            <a:r>
              <a:rPr lang="en-GB" b="1" dirty="0">
                <a:solidFill>
                  <a:schemeClr val="lt1"/>
                </a:solidFill>
              </a:rPr>
              <a:t>Dr </a:t>
            </a:r>
            <a:r>
              <a:rPr lang="en-GB" b="1" dirty="0" err="1">
                <a:solidFill>
                  <a:schemeClr val="lt1"/>
                </a:solidFill>
              </a:rPr>
              <a:t>Sarel</a:t>
            </a:r>
            <a:r>
              <a:rPr lang="en-GB" b="1" dirty="0">
                <a:solidFill>
                  <a:schemeClr val="lt1"/>
                </a:solidFill>
              </a:rPr>
              <a:t> Cohen </a:t>
            </a:r>
            <a:endParaRPr b="1" dirty="0">
              <a:solidFill>
                <a:schemeClr val="lt1"/>
              </a:solidFill>
            </a:endParaRPr>
          </a:p>
          <a:p>
            <a:pPr marL="0" lvl="0" indent="0" algn="l" rtl="0">
              <a:spcBef>
                <a:spcPts val="0"/>
              </a:spcBef>
              <a:spcAft>
                <a:spcPts val="0"/>
              </a:spcAft>
              <a:buNone/>
            </a:pPr>
            <a:r>
              <a:rPr lang="en-GB" b="1" dirty="0">
                <a:solidFill>
                  <a:schemeClr val="lt1"/>
                </a:solidFill>
              </a:rPr>
              <a:t>Ron </a:t>
            </a:r>
            <a:r>
              <a:rPr lang="en-GB" b="1" dirty="0" err="1">
                <a:solidFill>
                  <a:schemeClr val="lt1"/>
                </a:solidFill>
              </a:rPr>
              <a:t>Chahmon</a:t>
            </a:r>
            <a:r>
              <a:rPr lang="en-GB" b="1" dirty="0">
                <a:solidFill>
                  <a:schemeClr val="lt1"/>
                </a:solidFill>
              </a:rPr>
              <a:t> and Aviv Markus</a:t>
            </a:r>
            <a:endParaRPr b="1" dirty="0">
              <a:solidFill>
                <a:schemeClr val="lt1"/>
              </a:solidFill>
            </a:endParaRPr>
          </a:p>
        </p:txBody>
      </p:sp>
      <p:sp>
        <p:nvSpPr>
          <p:cNvPr id="59" name="Google Shape;59;p13"/>
          <p:cNvSpPr/>
          <p:nvPr/>
        </p:nvSpPr>
        <p:spPr>
          <a:xfrm>
            <a:off x="311699" y="1098450"/>
            <a:ext cx="7352100" cy="225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400" b="1" i="0" dirty="0">
                <a:solidFill>
                  <a:schemeClr val="lt1"/>
                </a:solidFill>
                <a:latin typeface="Roboto Black"/>
                <a:ea typeface="Roboto Black"/>
                <a:cs typeface="Roboto Black"/>
                <a:sym typeface="Roboto Black"/>
              </a:rPr>
              <a:t>G2Net Detecting Continuous Gravitational Waves</a:t>
            </a:r>
            <a:endParaRPr sz="100" dirty="0">
              <a:solidFill>
                <a:schemeClr val="lt1"/>
              </a:solidFill>
            </a:endParaRPr>
          </a:p>
          <a:p>
            <a:pPr marL="0" marR="0" lvl="0" indent="0" algn="l" rtl="0">
              <a:spcBef>
                <a:spcPts val="0"/>
              </a:spcBef>
              <a:spcAft>
                <a:spcPts val="0"/>
              </a:spcAft>
              <a:buNone/>
            </a:pPr>
            <a:endParaRPr sz="1800" b="1" dirty="0">
              <a:solidFill>
                <a:srgbClr val="FFFFFF"/>
              </a:solidFill>
              <a:latin typeface="Roboto Black"/>
              <a:ea typeface="Roboto Black"/>
              <a:cs typeface="Roboto Black"/>
              <a:sym typeface="Roboto Black"/>
            </a:endParaRPr>
          </a:p>
          <a:p>
            <a:pPr marL="0" marR="0" lvl="0" indent="0" algn="l" rtl="0">
              <a:spcBef>
                <a:spcPts val="0"/>
              </a:spcBef>
              <a:spcAft>
                <a:spcPts val="0"/>
              </a:spcAft>
              <a:buNone/>
            </a:pPr>
            <a:endParaRPr sz="2000" b="1" dirty="0">
              <a:solidFill>
                <a:srgbClr val="FFFFFF"/>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
        <p:cNvGrpSpPr/>
        <p:nvPr/>
      </p:nvGrpSpPr>
      <p:grpSpPr>
        <a:xfrm>
          <a:off x="0" y="0"/>
          <a:ext cx="0" cy="0"/>
          <a:chOff x="0" y="0"/>
          <a:chExt cx="0" cy="0"/>
        </a:xfrm>
      </p:grpSpPr>
      <p:sp>
        <p:nvSpPr>
          <p:cNvPr id="117" name="Google Shape;117;p21"/>
          <p:cNvSpPr txBox="1">
            <a:spLocks noGrp="1"/>
          </p:cNvSpPr>
          <p:nvPr>
            <p:ph type="subTitle" idx="1"/>
          </p:nvPr>
        </p:nvSpPr>
        <p:spPr>
          <a:xfrm>
            <a:off x="321300" y="1703825"/>
            <a:ext cx="8501400" cy="2874300"/>
          </a:xfrm>
          <a:prstGeom prst="rect">
            <a:avLst/>
          </a:prstGeom>
          <a:noFill/>
          <a:ln>
            <a:noFill/>
          </a:ln>
        </p:spPr>
        <p:txBody>
          <a:bodyPr spcFirstLastPara="1" wrap="square" lIns="91425" tIns="91425" rIns="91425" bIns="91425" anchor="t" anchorCtr="0">
            <a:normAutofit fontScale="85000" lnSpcReduction="20000"/>
          </a:bodyPr>
          <a:lstStyle/>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Our solution consists of three main components: data generator, data preprocessor and model.</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The data generator creates new training samples with realistic and static noise, and different types of signals with </a:t>
            </a:r>
            <a:r>
              <a:rPr lang="en-GB" sz="1800" dirty="0">
                <a:solidFill>
                  <a:srgbClr val="111111"/>
                </a:solidFill>
                <a:latin typeface="Roboto"/>
                <a:ea typeface="Roboto"/>
                <a:cs typeface="Roboto"/>
                <a:sym typeface="Roboto Black"/>
              </a:rPr>
              <a:t>various</a:t>
            </a:r>
            <a:r>
              <a:rPr lang="en-GB" sz="1600" dirty="0">
                <a:solidFill>
                  <a:srgbClr val="111111"/>
                </a:solidFill>
                <a:latin typeface="Roboto"/>
                <a:ea typeface="Roboto"/>
                <a:cs typeface="Roboto"/>
                <a:sym typeface="Roboto Black"/>
              </a:rPr>
              <a:t> parameters.</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The data preprocessor applies a series of transformations to the raw data, such as bandpass filtering, spectrogram extraction and normalization.</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The model is a convolutional neural network (CNN) that takes the spectrograms as input and outputs a probability of signal presence for each sample.</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We trained the model using cross-validation and optimized the hyperparameters using Bayesian optimization.</a:t>
            </a:r>
            <a:endParaRPr sz="1600" dirty="0">
              <a:solidFill>
                <a:srgbClr val="111111"/>
              </a:solidFill>
              <a:latin typeface="Roboto"/>
              <a:ea typeface="Roboto"/>
              <a:cs typeface="Roboto"/>
              <a:sym typeface="Roboto Black"/>
            </a:endParaRPr>
          </a:p>
        </p:txBody>
      </p:sp>
      <p:sp>
        <p:nvSpPr>
          <p:cNvPr id="118" name="Google Shape;118;p21"/>
          <p:cNvSpPr txBox="1">
            <a:spLocks noGrp="1"/>
          </p:cNvSpPr>
          <p:nvPr>
            <p:ph type="subTitle" idx="1"/>
          </p:nvPr>
        </p:nvSpPr>
        <p:spPr>
          <a:xfrm>
            <a:off x="301250" y="1005250"/>
            <a:ext cx="83622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a:solidFill>
                  <a:srgbClr val="111111"/>
                </a:solidFill>
                <a:latin typeface="Roboto Black"/>
                <a:ea typeface="Roboto Black"/>
                <a:cs typeface="Roboto Black"/>
                <a:sym typeface="Roboto Black"/>
              </a:rPr>
              <a:t>Solution </a:t>
            </a:r>
            <a:r>
              <a:rPr lang="en-GB" sz="4100">
                <a:solidFill>
                  <a:srgbClr val="4A4AC5"/>
                </a:solidFill>
                <a:latin typeface="Roboto Black"/>
                <a:ea typeface="Roboto Black"/>
                <a:cs typeface="Roboto Black"/>
                <a:sym typeface="Roboto Black"/>
              </a:rPr>
              <a:t>Architect</a:t>
            </a:r>
            <a:endParaRPr sz="4100">
              <a:solidFill>
                <a:srgbClr val="111111"/>
              </a:solidFill>
              <a:latin typeface="Roboto Black"/>
              <a:ea typeface="Roboto Black"/>
              <a:cs typeface="Roboto Black"/>
              <a:sym typeface="Roboto Black"/>
            </a:endParaRPr>
          </a:p>
        </p:txBody>
      </p:sp>
      <p:pic>
        <p:nvPicPr>
          <p:cNvPr id="3" name="תמונה 2">
            <a:extLst>
              <a:ext uri="{FF2B5EF4-FFF2-40B4-BE49-F238E27FC236}">
                <a16:creationId xmlns:a16="http://schemas.microsoft.com/office/drawing/2014/main" id="{302FB1D0-79A0-C480-C28D-543F620BB1DF}"/>
              </a:ext>
            </a:extLst>
          </p:cNvPr>
          <p:cNvPicPr>
            <a:picLocks noChangeAspect="1"/>
          </p:cNvPicPr>
          <p:nvPr/>
        </p:nvPicPr>
        <p:blipFill>
          <a:blip r:embed="rId3"/>
          <a:stretch>
            <a:fillRect/>
          </a:stretch>
        </p:blipFill>
        <p:spPr>
          <a:xfrm>
            <a:off x="5313218" y="4013500"/>
            <a:ext cx="1226532" cy="1129999"/>
          </a:xfrm>
          <a:prstGeom prst="rect">
            <a:avLst/>
          </a:prstGeom>
          <a:solidFill>
            <a:schemeClr val="bg2">
              <a:lumMod val="50000"/>
              <a:lumOff val="50000"/>
            </a:schemeClr>
          </a:solidFill>
        </p:spPr>
      </p:pic>
      <p:pic>
        <p:nvPicPr>
          <p:cNvPr id="5" name="תמונה 4">
            <a:extLst>
              <a:ext uri="{FF2B5EF4-FFF2-40B4-BE49-F238E27FC236}">
                <a16:creationId xmlns:a16="http://schemas.microsoft.com/office/drawing/2014/main" id="{7BA9C94A-F947-3A4C-58C9-C2AA2E98F0FC}"/>
              </a:ext>
            </a:extLst>
          </p:cNvPr>
          <p:cNvPicPr>
            <a:picLocks noChangeAspect="1"/>
          </p:cNvPicPr>
          <p:nvPr/>
        </p:nvPicPr>
        <p:blipFill>
          <a:blip r:embed="rId4"/>
          <a:stretch>
            <a:fillRect/>
          </a:stretch>
        </p:blipFill>
        <p:spPr>
          <a:xfrm>
            <a:off x="7093528" y="4006058"/>
            <a:ext cx="1275475" cy="1144133"/>
          </a:xfrm>
          <a:prstGeom prst="rect">
            <a:avLst/>
          </a:prstGeom>
          <a:solidFill>
            <a:schemeClr val="bg2">
              <a:lumMod val="50000"/>
              <a:lumOff val="50000"/>
            </a:schemeClr>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subTitle" idx="1"/>
          </p:nvPr>
        </p:nvSpPr>
        <p:spPr>
          <a:xfrm>
            <a:off x="321300" y="1703825"/>
            <a:ext cx="8501400" cy="3123600"/>
          </a:xfrm>
          <a:prstGeom prst="rect">
            <a:avLst/>
          </a:prstGeom>
          <a:noFill/>
          <a:ln>
            <a:noFill/>
          </a:ln>
        </p:spPr>
        <p:txBody>
          <a:bodyPr spcFirstLastPara="1" wrap="square" lIns="91425" tIns="91425" rIns="91425" bIns="91425" anchor="t" anchorCtr="0">
            <a:normAutofit/>
          </a:bodyPr>
          <a:lstStyle/>
          <a:p>
            <a:pPr marL="124460" indent="0" algn="l">
              <a:lnSpc>
                <a:spcPct val="150000"/>
              </a:lnSpc>
              <a:buClr>
                <a:srgbClr val="111111"/>
              </a:buClr>
              <a:buSzPct val="100000"/>
            </a:pPr>
            <a:r>
              <a:rPr lang="en-GB" sz="1600" b="1" dirty="0">
                <a:solidFill>
                  <a:srgbClr val="111111"/>
                </a:solidFill>
                <a:latin typeface="Roboto"/>
                <a:ea typeface="Roboto"/>
                <a:cs typeface="Roboto"/>
                <a:sym typeface="Roboto Black"/>
              </a:rPr>
              <a:t>Besides our solution, there are other possible approaches that we considered or learned from the competition. Some of them are:</a:t>
            </a:r>
            <a:endParaRPr sz="1600" b="1"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500" i="1" u="sng" dirty="0">
                <a:solidFill>
                  <a:srgbClr val="111111"/>
                </a:solidFill>
                <a:latin typeface="Roboto"/>
                <a:ea typeface="Roboto"/>
                <a:cs typeface="Roboto"/>
                <a:sym typeface="Roboto"/>
              </a:rPr>
              <a:t>Few shot learning</a:t>
            </a:r>
            <a:r>
              <a:rPr lang="en-GB" sz="1500" dirty="0">
                <a:solidFill>
                  <a:srgbClr val="111111"/>
                </a:solidFill>
                <a:latin typeface="Roboto"/>
                <a:ea typeface="Roboto"/>
                <a:cs typeface="Roboto"/>
                <a:sym typeface="Roboto"/>
              </a:rPr>
              <a:t>: using a small amount of high quality training data to train a CNN classifier, and applying some noise reduction techniques to the raw data.</a:t>
            </a:r>
            <a:endParaRPr sz="1500" dirty="0">
              <a:solidFill>
                <a:srgbClr val="111111"/>
              </a:solidFill>
              <a:latin typeface="Roboto"/>
              <a:ea typeface="Roboto"/>
              <a:cs typeface="Roboto"/>
              <a:sym typeface="Roboto"/>
            </a:endParaRPr>
          </a:p>
          <a:p>
            <a:pPr indent="-332740" algn="l">
              <a:lnSpc>
                <a:spcPct val="150000"/>
              </a:lnSpc>
              <a:buClr>
                <a:srgbClr val="111111"/>
              </a:buClr>
              <a:buSzPct val="100000"/>
              <a:buFont typeface="Roboto"/>
              <a:buChar char="●"/>
            </a:pPr>
            <a:r>
              <a:rPr lang="en-GB" sz="1500" i="1" u="sng" dirty="0">
                <a:solidFill>
                  <a:srgbClr val="111111"/>
                </a:solidFill>
                <a:latin typeface="Roboto"/>
                <a:ea typeface="Roboto"/>
                <a:cs typeface="Roboto"/>
                <a:sym typeface="Roboto"/>
              </a:rPr>
              <a:t>Vision Transformer</a:t>
            </a:r>
            <a:r>
              <a:rPr lang="en-GB" sz="1500" dirty="0">
                <a:solidFill>
                  <a:srgbClr val="111111"/>
                </a:solidFill>
                <a:latin typeface="Roboto"/>
                <a:ea typeface="Roboto"/>
                <a:cs typeface="Roboto"/>
                <a:sym typeface="Roboto"/>
              </a:rPr>
              <a:t>: using a transformer-based model to learn the features and location of the signals from the spectrograms.</a:t>
            </a:r>
            <a:endParaRPr sz="1500" dirty="0">
              <a:solidFill>
                <a:srgbClr val="111111"/>
              </a:solidFill>
              <a:latin typeface="Roboto"/>
              <a:ea typeface="Roboto"/>
              <a:cs typeface="Roboto"/>
              <a:sym typeface="Roboto"/>
            </a:endParaRPr>
          </a:p>
          <a:p>
            <a:pPr indent="-332740" algn="l">
              <a:lnSpc>
                <a:spcPct val="150000"/>
              </a:lnSpc>
              <a:buClr>
                <a:srgbClr val="111111"/>
              </a:buClr>
              <a:buSzPct val="100000"/>
              <a:buFont typeface="Roboto"/>
              <a:buChar char="●"/>
            </a:pPr>
            <a:r>
              <a:rPr lang="en-GB" sz="1500" i="1" u="sng" dirty="0">
                <a:solidFill>
                  <a:srgbClr val="111111"/>
                </a:solidFill>
                <a:latin typeface="Roboto"/>
                <a:ea typeface="Roboto"/>
                <a:cs typeface="Roboto"/>
                <a:sym typeface="Roboto"/>
              </a:rPr>
              <a:t>Denoiser</a:t>
            </a:r>
            <a:r>
              <a:rPr lang="en-GB" sz="1500" dirty="0">
                <a:solidFill>
                  <a:srgbClr val="111111"/>
                </a:solidFill>
                <a:latin typeface="Roboto"/>
                <a:ea typeface="Roboto"/>
                <a:cs typeface="Roboto"/>
                <a:sym typeface="Roboto"/>
              </a:rPr>
              <a:t>: using an AI denoiser to remove some level of noise from the raw data, and then using a CNN classifier to detect the signals.</a:t>
            </a:r>
            <a:endParaRPr sz="1500" dirty="0">
              <a:solidFill>
                <a:srgbClr val="111111"/>
              </a:solidFill>
              <a:latin typeface="Roboto"/>
              <a:ea typeface="Roboto"/>
              <a:cs typeface="Roboto"/>
              <a:sym typeface="Roboto"/>
            </a:endParaRPr>
          </a:p>
        </p:txBody>
      </p:sp>
      <p:sp>
        <p:nvSpPr>
          <p:cNvPr id="124" name="Google Shape;124;p22"/>
          <p:cNvSpPr txBox="1">
            <a:spLocks noGrp="1"/>
          </p:cNvSpPr>
          <p:nvPr>
            <p:ph type="subTitle" idx="1"/>
          </p:nvPr>
        </p:nvSpPr>
        <p:spPr>
          <a:xfrm>
            <a:off x="301250" y="1005250"/>
            <a:ext cx="83622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dirty="0">
                <a:solidFill>
                  <a:srgbClr val="111111"/>
                </a:solidFill>
                <a:latin typeface="Roboto Black"/>
                <a:ea typeface="Roboto Black"/>
                <a:cs typeface="Roboto Black"/>
                <a:sym typeface="Roboto Black"/>
              </a:rPr>
              <a:t>Possible </a:t>
            </a:r>
            <a:r>
              <a:rPr lang="en-GB" sz="4100" dirty="0">
                <a:solidFill>
                  <a:srgbClr val="4A4AC5"/>
                </a:solidFill>
                <a:latin typeface="Roboto Black"/>
                <a:ea typeface="Roboto Black"/>
                <a:cs typeface="Roboto Black"/>
                <a:sym typeface="Roboto Black"/>
              </a:rPr>
              <a:t>Solutions</a:t>
            </a:r>
            <a:endParaRPr sz="4100" dirty="0">
              <a:solidFill>
                <a:srgbClr val="4A4AC5"/>
              </a:solidFill>
              <a:latin typeface="Roboto Black"/>
              <a:ea typeface="Roboto Black"/>
              <a:cs typeface="Roboto Black"/>
              <a:sym typeface="Robo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subTitle" idx="1"/>
          </p:nvPr>
        </p:nvSpPr>
        <p:spPr>
          <a:xfrm>
            <a:off x="194350" y="850300"/>
            <a:ext cx="8515200" cy="1209000"/>
          </a:xfrm>
          <a:prstGeom prst="rect">
            <a:avLst/>
          </a:prstGeom>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None/>
            </a:pPr>
            <a:r>
              <a:rPr lang="en-GB" sz="4100">
                <a:solidFill>
                  <a:srgbClr val="111111"/>
                </a:solidFill>
                <a:latin typeface="Roboto Black"/>
                <a:ea typeface="Roboto Black"/>
                <a:cs typeface="Roboto Black"/>
                <a:sym typeface="Roboto Black"/>
              </a:rPr>
              <a:t>If I have </a:t>
            </a:r>
            <a:r>
              <a:rPr lang="en-GB" sz="4100">
                <a:solidFill>
                  <a:srgbClr val="4A4AC5"/>
                </a:solidFill>
                <a:latin typeface="Roboto Black"/>
                <a:ea typeface="Roboto Black"/>
                <a:cs typeface="Roboto Black"/>
                <a:sym typeface="Roboto Black"/>
              </a:rPr>
              <a:t>seen further</a:t>
            </a:r>
            <a:r>
              <a:rPr lang="en-GB" sz="4100">
                <a:solidFill>
                  <a:srgbClr val="111111"/>
                </a:solidFill>
                <a:latin typeface="Roboto Black"/>
                <a:ea typeface="Roboto Black"/>
                <a:cs typeface="Roboto Black"/>
                <a:sym typeface="Roboto Black"/>
              </a:rPr>
              <a:t> it is by </a:t>
            </a:r>
            <a:r>
              <a:rPr lang="en-GB" sz="4100">
                <a:solidFill>
                  <a:srgbClr val="4A4AC5"/>
                </a:solidFill>
                <a:latin typeface="Roboto Black"/>
                <a:ea typeface="Roboto Black"/>
                <a:cs typeface="Roboto Black"/>
                <a:sym typeface="Roboto Black"/>
              </a:rPr>
              <a:t>standing on</a:t>
            </a:r>
            <a:r>
              <a:rPr lang="en-GB" sz="4100">
                <a:solidFill>
                  <a:srgbClr val="111111"/>
                </a:solidFill>
                <a:latin typeface="Roboto Black"/>
                <a:ea typeface="Roboto Black"/>
                <a:cs typeface="Roboto Black"/>
                <a:sym typeface="Roboto Black"/>
              </a:rPr>
              <a:t> the shoulders of </a:t>
            </a:r>
            <a:r>
              <a:rPr lang="en-GB" sz="4100">
                <a:solidFill>
                  <a:srgbClr val="4A4AC5"/>
                </a:solidFill>
                <a:latin typeface="Roboto Black"/>
                <a:ea typeface="Roboto Black"/>
                <a:cs typeface="Roboto Black"/>
                <a:sym typeface="Roboto Black"/>
              </a:rPr>
              <a:t>Giants</a:t>
            </a:r>
            <a:endParaRPr sz="4100">
              <a:solidFill>
                <a:srgbClr val="4A4AC5"/>
              </a:solidFill>
              <a:latin typeface="Roboto Black"/>
              <a:ea typeface="Roboto Black"/>
              <a:cs typeface="Roboto Black"/>
              <a:sym typeface="Roboto Black"/>
            </a:endParaRPr>
          </a:p>
        </p:txBody>
      </p:sp>
      <p:sp>
        <p:nvSpPr>
          <p:cNvPr id="130" name="Google Shape;130;p23"/>
          <p:cNvSpPr/>
          <p:nvPr/>
        </p:nvSpPr>
        <p:spPr>
          <a:xfrm>
            <a:off x="0" y="2356751"/>
            <a:ext cx="9140240" cy="2772136"/>
          </a:xfrm>
          <a:custGeom>
            <a:avLst/>
            <a:gdLst/>
            <a:ahLst/>
            <a:cxnLst/>
            <a:rect l="l" t="t" r="r" b="b"/>
            <a:pathLst>
              <a:path w="12783553" h="4884821" extrusionOk="0">
                <a:moveTo>
                  <a:pt x="0" y="4884821"/>
                </a:moveTo>
                <a:cubicBezTo>
                  <a:pt x="260684" y="4776035"/>
                  <a:pt x="521369" y="4667249"/>
                  <a:pt x="788069" y="4644189"/>
                </a:cubicBezTo>
                <a:cubicBezTo>
                  <a:pt x="1054769" y="4621129"/>
                  <a:pt x="1307432" y="4787566"/>
                  <a:pt x="1600200" y="4746458"/>
                </a:cubicBezTo>
                <a:cubicBezTo>
                  <a:pt x="1892968" y="4705350"/>
                  <a:pt x="2217821" y="4499810"/>
                  <a:pt x="2544679" y="4397542"/>
                </a:cubicBezTo>
                <a:cubicBezTo>
                  <a:pt x="2871537" y="4295274"/>
                  <a:pt x="3270585" y="4297279"/>
                  <a:pt x="3561348" y="4132847"/>
                </a:cubicBezTo>
                <a:cubicBezTo>
                  <a:pt x="3852111" y="3968415"/>
                  <a:pt x="3965408" y="3571373"/>
                  <a:pt x="4289258" y="3410952"/>
                </a:cubicBezTo>
                <a:cubicBezTo>
                  <a:pt x="4613108" y="3250531"/>
                  <a:pt x="5146509" y="3356810"/>
                  <a:pt x="5504448" y="3170321"/>
                </a:cubicBezTo>
                <a:cubicBezTo>
                  <a:pt x="5862387" y="2983832"/>
                  <a:pt x="6111040" y="2492542"/>
                  <a:pt x="6436895" y="2292016"/>
                </a:cubicBezTo>
                <a:cubicBezTo>
                  <a:pt x="6762750" y="2091490"/>
                  <a:pt x="7098632" y="2056397"/>
                  <a:pt x="7459579" y="1967163"/>
                </a:cubicBezTo>
                <a:cubicBezTo>
                  <a:pt x="7820526" y="1877929"/>
                  <a:pt x="8321842" y="1853865"/>
                  <a:pt x="8602579" y="1756610"/>
                </a:cubicBezTo>
                <a:cubicBezTo>
                  <a:pt x="8883316" y="1659355"/>
                  <a:pt x="8889332" y="1467852"/>
                  <a:pt x="9144000" y="1383631"/>
                </a:cubicBezTo>
                <a:cubicBezTo>
                  <a:pt x="9398668" y="1299410"/>
                  <a:pt x="9844840" y="1342523"/>
                  <a:pt x="10130590" y="1251284"/>
                </a:cubicBezTo>
                <a:cubicBezTo>
                  <a:pt x="10416340" y="1160045"/>
                  <a:pt x="10624887" y="942474"/>
                  <a:pt x="10858500" y="836195"/>
                </a:cubicBezTo>
                <a:cubicBezTo>
                  <a:pt x="11092113" y="729916"/>
                  <a:pt x="11350793" y="712871"/>
                  <a:pt x="11532269" y="613610"/>
                </a:cubicBezTo>
                <a:cubicBezTo>
                  <a:pt x="11713745" y="514349"/>
                  <a:pt x="11738811" y="342899"/>
                  <a:pt x="11947358" y="240631"/>
                </a:cubicBezTo>
                <a:cubicBezTo>
                  <a:pt x="12155905" y="138363"/>
                  <a:pt x="12469729" y="69181"/>
                  <a:pt x="12783553" y="0"/>
                </a:cubicBezTo>
              </a:path>
            </a:pathLst>
          </a:custGeom>
          <a:noFill/>
          <a:ln w="63500" cap="flat" cmpd="sng">
            <a:solidFill>
              <a:srgbClr val="C54A4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Roboto Light"/>
              <a:ea typeface="Roboto Light"/>
              <a:cs typeface="Roboto Light"/>
              <a:sym typeface="Roboto Light"/>
            </a:endParaRPr>
          </a:p>
        </p:txBody>
      </p:sp>
      <p:sp>
        <p:nvSpPr>
          <p:cNvPr id="131" name="Google Shape;131;p23"/>
          <p:cNvSpPr/>
          <p:nvPr/>
        </p:nvSpPr>
        <p:spPr>
          <a:xfrm>
            <a:off x="71436" y="3684926"/>
            <a:ext cx="1510200" cy="522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800">
                <a:solidFill>
                  <a:srgbClr val="111111"/>
                </a:solidFill>
                <a:latin typeface="Roboto"/>
                <a:ea typeface="Roboto"/>
                <a:cs typeface="Roboto"/>
                <a:sym typeface="Roboto"/>
              </a:rPr>
              <a:t>k-nearest neighbours </a:t>
            </a:r>
            <a:endParaRPr sz="1100">
              <a:solidFill>
                <a:srgbClr val="111111"/>
              </a:solidFill>
            </a:endParaRPr>
          </a:p>
        </p:txBody>
      </p:sp>
      <p:cxnSp>
        <p:nvCxnSpPr>
          <p:cNvPr id="132" name="Google Shape;132;p23"/>
          <p:cNvCxnSpPr/>
          <p:nvPr/>
        </p:nvCxnSpPr>
        <p:spPr>
          <a:xfrm>
            <a:off x="826524" y="4302769"/>
            <a:ext cx="0" cy="692400"/>
          </a:xfrm>
          <a:prstGeom prst="straightConnector1">
            <a:avLst/>
          </a:prstGeom>
          <a:noFill/>
          <a:ln w="31750" cap="rnd" cmpd="sng">
            <a:solidFill>
              <a:srgbClr val="4A4AC5"/>
            </a:solidFill>
            <a:prstDash val="solid"/>
            <a:round/>
            <a:headEnd type="none" w="sm" len="sm"/>
            <a:tailEnd type="none" w="sm" len="sm"/>
          </a:ln>
        </p:spPr>
      </p:cxnSp>
      <p:sp>
        <p:nvSpPr>
          <p:cNvPr id="133" name="Google Shape;133;p23"/>
          <p:cNvSpPr/>
          <p:nvPr/>
        </p:nvSpPr>
        <p:spPr>
          <a:xfrm>
            <a:off x="3147294" y="2293170"/>
            <a:ext cx="1850100" cy="642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800">
                <a:solidFill>
                  <a:srgbClr val="111111"/>
                </a:solidFill>
                <a:latin typeface="Roboto"/>
                <a:ea typeface="Roboto"/>
                <a:cs typeface="Roboto"/>
                <a:sym typeface="Roboto"/>
              </a:rPr>
              <a:t>data loading</a:t>
            </a:r>
            <a:endParaRPr sz="1100">
              <a:solidFill>
                <a:srgbClr val="111111"/>
              </a:solidFill>
            </a:endParaRPr>
          </a:p>
          <a:p>
            <a:pPr marL="0" marR="0" lvl="0" indent="0" algn="l" rtl="0">
              <a:spcBef>
                <a:spcPts val="0"/>
              </a:spcBef>
              <a:spcAft>
                <a:spcPts val="0"/>
              </a:spcAft>
              <a:buNone/>
            </a:pPr>
            <a:r>
              <a:rPr lang="en-GB" sz="1800">
                <a:solidFill>
                  <a:srgbClr val="111111"/>
                </a:solidFill>
                <a:latin typeface="Roboto"/>
                <a:ea typeface="Roboto"/>
                <a:cs typeface="Roboto"/>
                <a:sym typeface="Roboto"/>
              </a:rPr>
              <a:t>data generation</a:t>
            </a:r>
            <a:endParaRPr sz="1100">
              <a:solidFill>
                <a:srgbClr val="111111"/>
              </a:solidFill>
            </a:endParaRPr>
          </a:p>
        </p:txBody>
      </p:sp>
      <p:cxnSp>
        <p:nvCxnSpPr>
          <p:cNvPr id="134" name="Google Shape;134;p23"/>
          <p:cNvCxnSpPr/>
          <p:nvPr/>
        </p:nvCxnSpPr>
        <p:spPr>
          <a:xfrm>
            <a:off x="3971019" y="2960031"/>
            <a:ext cx="0" cy="1177800"/>
          </a:xfrm>
          <a:prstGeom prst="straightConnector1">
            <a:avLst/>
          </a:prstGeom>
          <a:noFill/>
          <a:ln w="31750" cap="rnd" cmpd="sng">
            <a:solidFill>
              <a:srgbClr val="4A4AC5"/>
            </a:solidFill>
            <a:prstDash val="solid"/>
            <a:round/>
            <a:headEnd type="none" w="sm" len="sm"/>
            <a:tailEnd type="none" w="sm" len="sm"/>
          </a:ln>
        </p:spPr>
      </p:cxnSp>
      <p:sp>
        <p:nvSpPr>
          <p:cNvPr id="135" name="Google Shape;135;p23"/>
          <p:cNvSpPr/>
          <p:nvPr/>
        </p:nvSpPr>
        <p:spPr>
          <a:xfrm>
            <a:off x="885144" y="3167969"/>
            <a:ext cx="1510200" cy="261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800">
                <a:solidFill>
                  <a:srgbClr val="111111"/>
                </a:solidFill>
                <a:latin typeface="Roboto"/>
                <a:ea typeface="Roboto"/>
                <a:cs typeface="Roboto"/>
                <a:sym typeface="Roboto"/>
              </a:rPr>
              <a:t>ResNet</a:t>
            </a:r>
            <a:endParaRPr sz="1800">
              <a:solidFill>
                <a:srgbClr val="111111"/>
              </a:solidFill>
              <a:latin typeface="Roboto"/>
              <a:ea typeface="Roboto"/>
              <a:cs typeface="Roboto"/>
              <a:sym typeface="Roboto"/>
            </a:endParaRPr>
          </a:p>
        </p:txBody>
      </p:sp>
      <p:sp>
        <p:nvSpPr>
          <p:cNvPr id="136" name="Google Shape;136;p23"/>
          <p:cNvSpPr/>
          <p:nvPr/>
        </p:nvSpPr>
        <p:spPr>
          <a:xfrm>
            <a:off x="2212325" y="3169942"/>
            <a:ext cx="1510200" cy="261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800">
                <a:solidFill>
                  <a:srgbClr val="111111"/>
                </a:solidFill>
                <a:latin typeface="Roboto"/>
                <a:ea typeface="Roboto"/>
                <a:cs typeface="Roboto"/>
                <a:sym typeface="Roboto"/>
              </a:rPr>
              <a:t>efficentnet</a:t>
            </a:r>
            <a:endParaRPr sz="1800">
              <a:solidFill>
                <a:srgbClr val="111111"/>
              </a:solidFill>
              <a:latin typeface="Roboto"/>
              <a:ea typeface="Roboto"/>
              <a:cs typeface="Roboto"/>
              <a:sym typeface="Roboto"/>
            </a:endParaRPr>
          </a:p>
        </p:txBody>
      </p:sp>
      <p:cxnSp>
        <p:nvCxnSpPr>
          <p:cNvPr id="137" name="Google Shape;137;p23"/>
          <p:cNvCxnSpPr>
            <a:stCxn id="135" idx="2"/>
          </p:cNvCxnSpPr>
          <p:nvPr/>
        </p:nvCxnSpPr>
        <p:spPr>
          <a:xfrm>
            <a:off x="1640244" y="3429269"/>
            <a:ext cx="0" cy="1406400"/>
          </a:xfrm>
          <a:prstGeom prst="straightConnector1">
            <a:avLst/>
          </a:prstGeom>
          <a:noFill/>
          <a:ln w="31750" cap="rnd" cmpd="sng">
            <a:solidFill>
              <a:srgbClr val="4A4AC5"/>
            </a:solidFill>
            <a:prstDash val="solid"/>
            <a:round/>
            <a:headEnd type="none" w="sm" len="sm"/>
            <a:tailEnd type="none" w="sm" len="sm"/>
          </a:ln>
        </p:spPr>
      </p:cxnSp>
      <p:cxnSp>
        <p:nvCxnSpPr>
          <p:cNvPr id="138" name="Google Shape;138;p23"/>
          <p:cNvCxnSpPr>
            <a:stCxn id="136" idx="2"/>
          </p:cNvCxnSpPr>
          <p:nvPr/>
        </p:nvCxnSpPr>
        <p:spPr>
          <a:xfrm>
            <a:off x="2967425" y="3431242"/>
            <a:ext cx="0" cy="922500"/>
          </a:xfrm>
          <a:prstGeom prst="straightConnector1">
            <a:avLst/>
          </a:prstGeom>
          <a:noFill/>
          <a:ln w="31750" cap="rnd" cmpd="sng">
            <a:solidFill>
              <a:srgbClr val="4A4AC5"/>
            </a:solidFill>
            <a:prstDash val="solid"/>
            <a:round/>
            <a:headEnd type="none" w="sm" len="sm"/>
            <a:tailEnd type="none" w="sm" len="sm"/>
          </a:ln>
        </p:spPr>
      </p:cxnSp>
      <p:grpSp>
        <p:nvGrpSpPr>
          <p:cNvPr id="139" name="Google Shape;139;p23"/>
          <p:cNvGrpSpPr/>
          <p:nvPr/>
        </p:nvGrpSpPr>
        <p:grpSpPr>
          <a:xfrm>
            <a:off x="1955008" y="2702008"/>
            <a:ext cx="697477" cy="242932"/>
            <a:chOff x="3165554" y="2090941"/>
            <a:chExt cx="903000" cy="394178"/>
          </a:xfrm>
        </p:grpSpPr>
        <p:sp>
          <p:nvSpPr>
            <p:cNvPr id="140" name="Google Shape;140;p23"/>
            <p:cNvSpPr/>
            <p:nvPr/>
          </p:nvSpPr>
          <p:spPr>
            <a:xfrm>
              <a:off x="3165554" y="2090941"/>
              <a:ext cx="903000" cy="382500"/>
            </a:xfrm>
            <a:prstGeom prst="rect">
              <a:avLst/>
            </a:prstGeom>
            <a:noFill/>
            <a:ln>
              <a:noFill/>
            </a:ln>
          </p:spPr>
          <p:txBody>
            <a:bodyPr spcFirstLastPara="1" wrap="square" lIns="0" tIns="34275" rIns="0" bIns="34275" anchor="ctr" anchorCtr="0">
              <a:noAutofit/>
            </a:bodyPr>
            <a:lstStyle/>
            <a:p>
              <a:pPr marL="0" marR="0" lvl="0" indent="0" algn="ctr" rtl="0">
                <a:spcBef>
                  <a:spcPts val="0"/>
                </a:spcBef>
                <a:spcAft>
                  <a:spcPts val="0"/>
                </a:spcAft>
                <a:buNone/>
              </a:pPr>
              <a:r>
                <a:rPr lang="en-GB" sz="1800" b="1">
                  <a:solidFill>
                    <a:srgbClr val="111111"/>
                  </a:solidFill>
                  <a:latin typeface="Times New Roman"/>
                  <a:ea typeface="Times New Roman"/>
                  <a:cs typeface="Times New Roman"/>
                  <a:sym typeface="Times New Roman"/>
                </a:rPr>
                <a:t>fast.ai</a:t>
              </a:r>
              <a:endParaRPr sz="1100">
                <a:solidFill>
                  <a:srgbClr val="111111"/>
                </a:solidFill>
              </a:endParaRPr>
            </a:p>
          </p:txBody>
        </p:sp>
        <p:cxnSp>
          <p:nvCxnSpPr>
            <p:cNvPr id="141" name="Google Shape;141;p23"/>
            <p:cNvCxnSpPr/>
            <p:nvPr/>
          </p:nvCxnSpPr>
          <p:spPr>
            <a:xfrm>
              <a:off x="3225382" y="2485119"/>
              <a:ext cx="783300" cy="0"/>
            </a:xfrm>
            <a:prstGeom prst="straightConnector1">
              <a:avLst/>
            </a:prstGeom>
            <a:noFill/>
            <a:ln w="28575" cap="flat" cmpd="sng">
              <a:solidFill>
                <a:srgbClr val="111111"/>
              </a:solidFill>
              <a:prstDash val="solid"/>
              <a:miter lim="800000"/>
              <a:headEnd type="none" w="sm" len="sm"/>
              <a:tailEnd type="none" w="sm" len="sm"/>
            </a:ln>
          </p:spPr>
        </p:cxnSp>
      </p:grpSp>
      <p:cxnSp>
        <p:nvCxnSpPr>
          <p:cNvPr id="142" name="Google Shape;142;p23"/>
          <p:cNvCxnSpPr>
            <a:stCxn id="140" idx="1"/>
            <a:endCxn id="135" idx="0"/>
          </p:cNvCxnSpPr>
          <p:nvPr/>
        </p:nvCxnSpPr>
        <p:spPr>
          <a:xfrm flipH="1">
            <a:off x="1640308" y="2819876"/>
            <a:ext cx="314700" cy="348000"/>
          </a:xfrm>
          <a:prstGeom prst="curvedConnector2">
            <a:avLst/>
          </a:prstGeom>
          <a:noFill/>
          <a:ln w="31750" cap="rnd" cmpd="sng">
            <a:solidFill>
              <a:srgbClr val="4A4AC5"/>
            </a:solidFill>
            <a:prstDash val="solid"/>
            <a:round/>
            <a:headEnd type="none" w="sm" len="sm"/>
            <a:tailEnd type="triangle" w="med" len="med"/>
          </a:ln>
        </p:spPr>
      </p:cxnSp>
      <p:cxnSp>
        <p:nvCxnSpPr>
          <p:cNvPr id="143" name="Google Shape;143;p23"/>
          <p:cNvCxnSpPr>
            <a:stCxn id="140" idx="3"/>
            <a:endCxn id="136" idx="0"/>
          </p:cNvCxnSpPr>
          <p:nvPr/>
        </p:nvCxnSpPr>
        <p:spPr>
          <a:xfrm>
            <a:off x="2652485" y="2819876"/>
            <a:ext cx="315000" cy="350100"/>
          </a:xfrm>
          <a:prstGeom prst="curvedConnector2">
            <a:avLst/>
          </a:prstGeom>
          <a:noFill/>
          <a:ln w="31750" cap="rnd" cmpd="sng">
            <a:solidFill>
              <a:srgbClr val="4A4AC5"/>
            </a:solidFill>
            <a:prstDash val="solid"/>
            <a:round/>
            <a:headEnd type="none" w="sm" len="sm"/>
            <a:tailEnd type="triangle" w="med" len="med"/>
          </a:ln>
        </p:spPr>
      </p:cxnSp>
      <p:cxnSp>
        <p:nvCxnSpPr>
          <p:cNvPr id="144" name="Google Shape;144;p23"/>
          <p:cNvCxnSpPr/>
          <p:nvPr/>
        </p:nvCxnSpPr>
        <p:spPr>
          <a:xfrm>
            <a:off x="4716622" y="3587105"/>
            <a:ext cx="0" cy="311400"/>
          </a:xfrm>
          <a:prstGeom prst="straightConnector1">
            <a:avLst/>
          </a:prstGeom>
          <a:noFill/>
          <a:ln w="31750" cap="rnd" cmpd="sng">
            <a:solidFill>
              <a:srgbClr val="4A4AC5"/>
            </a:solidFill>
            <a:prstDash val="solid"/>
            <a:round/>
            <a:headEnd type="none" w="sm" len="sm"/>
            <a:tailEnd type="none" w="sm" len="sm"/>
          </a:ln>
        </p:spPr>
      </p:cxnSp>
      <p:sp>
        <p:nvSpPr>
          <p:cNvPr id="145" name="Google Shape;145;p23"/>
          <p:cNvSpPr/>
          <p:nvPr/>
        </p:nvSpPr>
        <p:spPr>
          <a:xfrm>
            <a:off x="3886597" y="4232493"/>
            <a:ext cx="1850100" cy="642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800">
                <a:solidFill>
                  <a:srgbClr val="111111"/>
                </a:solidFill>
                <a:latin typeface="Roboto"/>
                <a:ea typeface="Roboto"/>
                <a:cs typeface="Roboto"/>
                <a:sym typeface="Roboto"/>
              </a:rPr>
              <a:t>CNN with large kernels</a:t>
            </a:r>
            <a:endParaRPr sz="1100">
              <a:solidFill>
                <a:srgbClr val="111111"/>
              </a:solidFill>
            </a:endParaRPr>
          </a:p>
        </p:txBody>
      </p:sp>
      <p:sp>
        <p:nvSpPr>
          <p:cNvPr id="146" name="Google Shape;146;p23"/>
          <p:cNvSpPr/>
          <p:nvPr/>
        </p:nvSpPr>
        <p:spPr>
          <a:xfrm>
            <a:off x="4856506" y="2727016"/>
            <a:ext cx="789600" cy="347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800">
                <a:solidFill>
                  <a:srgbClr val="111111"/>
                </a:solidFill>
                <a:latin typeface="Roboto"/>
                <a:ea typeface="Roboto"/>
                <a:cs typeface="Roboto"/>
                <a:sym typeface="Roboto"/>
              </a:rPr>
              <a:t>CRNN</a:t>
            </a:r>
            <a:endParaRPr sz="1100">
              <a:solidFill>
                <a:srgbClr val="111111"/>
              </a:solidFill>
            </a:endParaRPr>
          </a:p>
        </p:txBody>
      </p:sp>
      <p:cxnSp>
        <p:nvCxnSpPr>
          <p:cNvPr id="147" name="Google Shape;147;p23"/>
          <p:cNvCxnSpPr/>
          <p:nvPr/>
        </p:nvCxnSpPr>
        <p:spPr>
          <a:xfrm>
            <a:off x="5251302" y="3071797"/>
            <a:ext cx="0" cy="372600"/>
          </a:xfrm>
          <a:prstGeom prst="straightConnector1">
            <a:avLst/>
          </a:prstGeom>
          <a:noFill/>
          <a:ln w="31750" cap="rnd" cmpd="sng">
            <a:solidFill>
              <a:srgbClr val="4A4AC5"/>
            </a:solidFill>
            <a:prstDash val="solid"/>
            <a:round/>
            <a:headEnd type="none" w="sm" len="sm"/>
            <a:tailEnd type="none" w="sm" len="sm"/>
          </a:ln>
        </p:spPr>
      </p:cxnSp>
      <p:sp>
        <p:nvSpPr>
          <p:cNvPr id="148" name="Google Shape;148;p23"/>
          <p:cNvSpPr/>
          <p:nvPr/>
        </p:nvSpPr>
        <p:spPr>
          <a:xfrm>
            <a:off x="5394215" y="2081675"/>
            <a:ext cx="1481400" cy="347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800">
                <a:solidFill>
                  <a:srgbClr val="111111"/>
                </a:solidFill>
                <a:latin typeface="Roboto"/>
                <a:ea typeface="Roboto"/>
                <a:cs typeface="Roboto"/>
                <a:sym typeface="Roboto"/>
              </a:rPr>
              <a:t>Transformer</a:t>
            </a:r>
            <a:endParaRPr sz="1100">
              <a:solidFill>
                <a:srgbClr val="111111"/>
              </a:solidFill>
            </a:endParaRPr>
          </a:p>
        </p:txBody>
      </p:sp>
      <p:cxnSp>
        <p:nvCxnSpPr>
          <p:cNvPr id="149" name="Google Shape;149;p23"/>
          <p:cNvCxnSpPr/>
          <p:nvPr/>
        </p:nvCxnSpPr>
        <p:spPr>
          <a:xfrm flipH="1">
            <a:off x="6189700" y="2451775"/>
            <a:ext cx="1500" cy="898200"/>
          </a:xfrm>
          <a:prstGeom prst="straightConnector1">
            <a:avLst/>
          </a:prstGeom>
          <a:noFill/>
          <a:ln w="31750" cap="rnd" cmpd="sng">
            <a:solidFill>
              <a:srgbClr val="4A4AC5"/>
            </a:solidFill>
            <a:prstDash val="solid"/>
            <a:round/>
            <a:headEnd type="none" w="sm" len="sm"/>
            <a:tailEnd type="none" w="sm" len="sm"/>
          </a:ln>
        </p:spPr>
      </p:cxnSp>
      <p:sp>
        <p:nvSpPr>
          <p:cNvPr id="150" name="Google Shape;150;p23"/>
          <p:cNvSpPr/>
          <p:nvPr/>
        </p:nvSpPr>
        <p:spPr>
          <a:xfrm>
            <a:off x="6027825" y="3816750"/>
            <a:ext cx="1957200" cy="7404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800">
                <a:solidFill>
                  <a:srgbClr val="111111"/>
                </a:solidFill>
                <a:latin typeface="Roboto"/>
                <a:ea typeface="Roboto"/>
                <a:cs typeface="Roboto"/>
                <a:sym typeface="Roboto"/>
              </a:rPr>
              <a:t>real and generated data</a:t>
            </a:r>
            <a:endParaRPr sz="1100">
              <a:solidFill>
                <a:srgbClr val="111111"/>
              </a:solidFill>
            </a:endParaRPr>
          </a:p>
        </p:txBody>
      </p:sp>
      <p:cxnSp>
        <p:nvCxnSpPr>
          <p:cNvPr id="151" name="Google Shape;151;p23"/>
          <p:cNvCxnSpPr/>
          <p:nvPr/>
        </p:nvCxnSpPr>
        <p:spPr>
          <a:xfrm>
            <a:off x="7129602" y="3091641"/>
            <a:ext cx="0" cy="725100"/>
          </a:xfrm>
          <a:prstGeom prst="straightConnector1">
            <a:avLst/>
          </a:prstGeom>
          <a:noFill/>
          <a:ln w="31750" cap="rnd" cmpd="sng">
            <a:solidFill>
              <a:srgbClr val="4A4AC5"/>
            </a:solidFill>
            <a:prstDash val="solid"/>
            <a:round/>
            <a:headEnd type="none" w="sm" len="sm"/>
            <a:tailEnd type="none" w="sm" len="sm"/>
          </a:ln>
        </p:spPr>
      </p:cxnSp>
      <p:sp>
        <p:nvSpPr>
          <p:cNvPr id="152" name="Google Shape;152;p23"/>
          <p:cNvSpPr/>
          <p:nvPr/>
        </p:nvSpPr>
        <p:spPr>
          <a:xfrm>
            <a:off x="7792972" y="4145681"/>
            <a:ext cx="1364100" cy="667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800">
                <a:solidFill>
                  <a:srgbClr val="111111"/>
                </a:solidFill>
                <a:latin typeface="Roboto"/>
                <a:ea typeface="Roboto"/>
                <a:cs typeface="Roboto"/>
                <a:sym typeface="Roboto"/>
              </a:rPr>
              <a:t>CNNs with folding</a:t>
            </a:r>
            <a:endParaRPr sz="1100">
              <a:solidFill>
                <a:srgbClr val="111111"/>
              </a:solidFill>
            </a:endParaRPr>
          </a:p>
        </p:txBody>
      </p:sp>
      <p:cxnSp>
        <p:nvCxnSpPr>
          <p:cNvPr id="153" name="Google Shape;153;p23"/>
          <p:cNvCxnSpPr/>
          <p:nvPr/>
        </p:nvCxnSpPr>
        <p:spPr>
          <a:xfrm>
            <a:off x="8256262" y="2702006"/>
            <a:ext cx="0" cy="1361100"/>
          </a:xfrm>
          <a:prstGeom prst="straightConnector1">
            <a:avLst/>
          </a:prstGeom>
          <a:noFill/>
          <a:ln w="31750" cap="rnd" cmpd="sng">
            <a:solidFill>
              <a:srgbClr val="4A4AC5"/>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7"/>
        <p:cNvGrpSpPr/>
        <p:nvPr/>
      </p:nvGrpSpPr>
      <p:grpSpPr>
        <a:xfrm>
          <a:off x="0" y="0"/>
          <a:ext cx="0" cy="0"/>
          <a:chOff x="0" y="0"/>
          <a:chExt cx="0" cy="0"/>
        </a:xfrm>
      </p:grpSpPr>
      <p:sp>
        <p:nvSpPr>
          <p:cNvPr id="159" name="Google Shape;159;p24"/>
          <p:cNvSpPr txBox="1">
            <a:spLocks noGrp="1"/>
          </p:cNvSpPr>
          <p:nvPr>
            <p:ph type="subTitle" idx="1"/>
          </p:nvPr>
        </p:nvSpPr>
        <p:spPr>
          <a:xfrm>
            <a:off x="301250" y="1005250"/>
            <a:ext cx="83622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dirty="0">
                <a:solidFill>
                  <a:schemeClr val="bg1"/>
                </a:solidFill>
                <a:latin typeface="Roboto Black"/>
                <a:ea typeface="Roboto Black"/>
                <a:cs typeface="Roboto Black"/>
                <a:sym typeface="Roboto Black"/>
              </a:rPr>
              <a:t>We</a:t>
            </a:r>
            <a:r>
              <a:rPr lang="en-GB" sz="4100" dirty="0">
                <a:solidFill>
                  <a:srgbClr val="4A4AC5"/>
                </a:solidFill>
                <a:latin typeface="Roboto Black"/>
                <a:ea typeface="Roboto Black"/>
                <a:cs typeface="Roboto Black"/>
                <a:sym typeface="Roboto Black"/>
              </a:rPr>
              <a:t> </a:t>
            </a:r>
            <a:r>
              <a:rPr lang="en-GB" sz="4100" dirty="0">
                <a:solidFill>
                  <a:schemeClr val="bg1"/>
                </a:solidFill>
                <a:latin typeface="Roboto Black"/>
                <a:ea typeface="Roboto Black"/>
                <a:cs typeface="Roboto Black"/>
                <a:sym typeface="Roboto Black"/>
              </a:rPr>
              <a:t>Submitted</a:t>
            </a:r>
            <a:r>
              <a:rPr lang="en-GB" sz="4100" dirty="0">
                <a:solidFill>
                  <a:srgbClr val="4A4AC5"/>
                </a:solidFill>
                <a:latin typeface="Roboto Black"/>
                <a:ea typeface="Roboto Black"/>
                <a:cs typeface="Roboto Black"/>
                <a:sym typeface="Roboto Black"/>
              </a:rPr>
              <a:t> </a:t>
            </a:r>
            <a:r>
              <a:rPr lang="en-GB" sz="4100" dirty="0">
                <a:solidFill>
                  <a:schemeClr val="bg1"/>
                </a:solidFill>
                <a:latin typeface="Roboto Black"/>
                <a:ea typeface="Roboto Black"/>
                <a:cs typeface="Roboto Black"/>
                <a:sym typeface="Roboto Black"/>
              </a:rPr>
              <a:t>an</a:t>
            </a:r>
            <a:r>
              <a:rPr lang="en-GB" sz="4100" dirty="0">
                <a:solidFill>
                  <a:srgbClr val="4A4AC5"/>
                </a:solidFill>
                <a:latin typeface="Roboto Black"/>
                <a:ea typeface="Roboto Black"/>
                <a:cs typeface="Roboto Black"/>
                <a:sym typeface="Roboto Black"/>
              </a:rPr>
              <a:t> IEEE </a:t>
            </a:r>
            <a:r>
              <a:rPr lang="en-GB" sz="4100" dirty="0">
                <a:solidFill>
                  <a:schemeClr val="bg1"/>
                </a:solidFill>
                <a:latin typeface="Roboto Black"/>
                <a:ea typeface="Roboto Black"/>
                <a:cs typeface="Roboto Black"/>
                <a:sym typeface="Roboto Black"/>
              </a:rPr>
              <a:t>Paper</a:t>
            </a:r>
            <a:endParaRPr sz="4100" dirty="0">
              <a:solidFill>
                <a:schemeClr val="bg1"/>
              </a:solidFill>
              <a:latin typeface="Roboto Black"/>
              <a:ea typeface="Roboto Black"/>
              <a:cs typeface="Roboto Black"/>
              <a:sym typeface="Roboto Black"/>
            </a:endParaRPr>
          </a:p>
        </p:txBody>
      </p:sp>
      <p:pic>
        <p:nvPicPr>
          <p:cNvPr id="3" name="Picture 2">
            <a:extLst>
              <a:ext uri="{FF2B5EF4-FFF2-40B4-BE49-F238E27FC236}">
                <a16:creationId xmlns:a16="http://schemas.microsoft.com/office/drawing/2014/main" id="{C3243A8E-880A-612E-1951-8C079770D9D2}"/>
              </a:ext>
            </a:extLst>
          </p:cNvPr>
          <p:cNvPicPr>
            <a:picLocks noChangeAspect="1"/>
          </p:cNvPicPr>
          <p:nvPr/>
        </p:nvPicPr>
        <p:blipFill>
          <a:blip r:embed="rId3"/>
          <a:stretch>
            <a:fillRect/>
          </a:stretch>
        </p:blipFill>
        <p:spPr>
          <a:xfrm>
            <a:off x="2841810" y="1857678"/>
            <a:ext cx="3281080" cy="31676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7"/>
        <p:cNvGrpSpPr/>
        <p:nvPr/>
      </p:nvGrpSpPr>
      <p:grpSpPr>
        <a:xfrm>
          <a:off x="0" y="0"/>
          <a:ext cx="0" cy="0"/>
          <a:chOff x="0" y="0"/>
          <a:chExt cx="0" cy="0"/>
        </a:xfrm>
      </p:grpSpPr>
      <p:sp>
        <p:nvSpPr>
          <p:cNvPr id="158" name="Google Shape;158;p24"/>
          <p:cNvSpPr txBox="1">
            <a:spLocks noGrp="1"/>
          </p:cNvSpPr>
          <p:nvPr>
            <p:ph type="subTitle" idx="1"/>
          </p:nvPr>
        </p:nvSpPr>
        <p:spPr>
          <a:xfrm>
            <a:off x="321300" y="1703825"/>
            <a:ext cx="8501400" cy="3218700"/>
          </a:xfrm>
          <a:prstGeom prst="rect">
            <a:avLst/>
          </a:prstGeom>
          <a:noFill/>
          <a:ln>
            <a:noFill/>
          </a:ln>
        </p:spPr>
        <p:txBody>
          <a:bodyPr spcFirstLastPara="1" wrap="square" lIns="91425" tIns="91425" rIns="91425" bIns="91425" anchor="t" anchorCtr="0">
            <a:noAutofit/>
          </a:bodyPr>
          <a:lstStyle/>
          <a:p>
            <a:pPr indent="-332740" algn="l">
              <a:buClr>
                <a:srgbClr val="111111"/>
              </a:buClr>
              <a:buSzPct val="100000"/>
              <a:buFont typeface="Roboto"/>
              <a:buChar char="●"/>
            </a:pPr>
            <a:r>
              <a:rPr lang="en-GB" sz="1500" dirty="0">
                <a:solidFill>
                  <a:srgbClr val="111111"/>
                </a:solidFill>
                <a:latin typeface="Roboto"/>
                <a:ea typeface="Roboto"/>
                <a:cs typeface="Roboto"/>
                <a:sym typeface="Roboto Black"/>
              </a:rPr>
              <a:t>In this research, we developed a solution for finding continuous gravitational-wave signals from rapidly-spinning neutron stars within noisy data.</a:t>
            </a:r>
            <a:endParaRPr sz="1500" dirty="0">
              <a:solidFill>
                <a:srgbClr val="111111"/>
              </a:solidFill>
              <a:latin typeface="Roboto"/>
              <a:ea typeface="Roboto"/>
              <a:cs typeface="Roboto"/>
              <a:sym typeface="Roboto Black"/>
            </a:endParaRPr>
          </a:p>
          <a:p>
            <a:pPr indent="-332740" algn="l">
              <a:buClr>
                <a:srgbClr val="111111"/>
              </a:buClr>
              <a:buSzPct val="100000"/>
              <a:buFont typeface="Roboto"/>
              <a:buChar char="●"/>
            </a:pPr>
            <a:r>
              <a:rPr lang="en-GB" sz="1500" dirty="0">
                <a:solidFill>
                  <a:srgbClr val="111111"/>
                </a:solidFill>
                <a:latin typeface="Roboto"/>
                <a:ea typeface="Roboto"/>
                <a:cs typeface="Roboto"/>
                <a:sym typeface="Roboto Black"/>
              </a:rPr>
              <a:t>Our solution consists of three main components: data generator, data preprocessor and model.</a:t>
            </a:r>
            <a:endParaRPr sz="1500" dirty="0">
              <a:solidFill>
                <a:srgbClr val="111111"/>
              </a:solidFill>
              <a:latin typeface="Roboto"/>
              <a:ea typeface="Roboto"/>
              <a:cs typeface="Roboto"/>
              <a:sym typeface="Roboto Black"/>
            </a:endParaRPr>
          </a:p>
          <a:p>
            <a:pPr indent="-332740" algn="l">
              <a:buClr>
                <a:srgbClr val="111111"/>
              </a:buClr>
              <a:buSzPct val="100000"/>
              <a:buFont typeface="Roboto"/>
              <a:buChar char="●"/>
            </a:pPr>
            <a:r>
              <a:rPr lang="en-GB" sz="1500" dirty="0">
                <a:solidFill>
                  <a:srgbClr val="111111"/>
                </a:solidFill>
                <a:latin typeface="Roboto"/>
                <a:ea typeface="Roboto"/>
                <a:cs typeface="Roboto"/>
                <a:sym typeface="Roboto Black"/>
              </a:rPr>
              <a:t>We improved the quality and quantity of the training data by using the data generator to create new samples with realistic and static noise, and different types of signals with various parameters.</a:t>
            </a:r>
            <a:endParaRPr sz="1500" dirty="0">
              <a:solidFill>
                <a:srgbClr val="111111"/>
              </a:solidFill>
              <a:latin typeface="Roboto"/>
              <a:ea typeface="Roboto"/>
              <a:cs typeface="Roboto"/>
              <a:sym typeface="Roboto Black"/>
            </a:endParaRPr>
          </a:p>
          <a:p>
            <a:pPr indent="-332740" algn="l">
              <a:buClr>
                <a:srgbClr val="111111"/>
              </a:buClr>
              <a:buSzPct val="100000"/>
              <a:buFont typeface="Roboto"/>
              <a:buChar char="●"/>
            </a:pPr>
            <a:r>
              <a:rPr lang="en-GB" sz="1500" dirty="0">
                <a:solidFill>
                  <a:srgbClr val="111111"/>
                </a:solidFill>
                <a:latin typeface="Roboto"/>
                <a:ea typeface="Roboto"/>
                <a:cs typeface="Roboto"/>
                <a:sym typeface="Roboto Black"/>
              </a:rPr>
              <a:t>We used a convolutional neural network (CNN) to classify the spectrograms as signal or noise, and optimized the hyperparameters using </a:t>
            </a:r>
            <a:r>
              <a:rPr lang="en-GB" sz="1500" dirty="0" err="1">
                <a:solidFill>
                  <a:srgbClr val="111111"/>
                </a:solidFill>
                <a:latin typeface="Roboto"/>
                <a:ea typeface="Roboto"/>
                <a:cs typeface="Roboto"/>
                <a:sym typeface="Roboto Black"/>
              </a:rPr>
              <a:t>Optuna</a:t>
            </a:r>
            <a:r>
              <a:rPr lang="en-GB" sz="1500" dirty="0">
                <a:solidFill>
                  <a:srgbClr val="111111"/>
                </a:solidFill>
                <a:latin typeface="Roboto"/>
                <a:ea typeface="Roboto"/>
                <a:cs typeface="Roboto"/>
                <a:sym typeface="Roboto Black"/>
              </a:rPr>
              <a:t> optimization.</a:t>
            </a:r>
            <a:endParaRPr sz="1500" dirty="0">
              <a:solidFill>
                <a:srgbClr val="111111"/>
              </a:solidFill>
              <a:latin typeface="Roboto"/>
              <a:ea typeface="Roboto"/>
              <a:cs typeface="Roboto"/>
              <a:sym typeface="Roboto Black"/>
            </a:endParaRPr>
          </a:p>
          <a:p>
            <a:pPr indent="-332740" algn="l">
              <a:buClr>
                <a:srgbClr val="111111"/>
              </a:buClr>
              <a:buSzPct val="100000"/>
              <a:buFont typeface="Roboto"/>
              <a:buChar char="●"/>
            </a:pPr>
            <a:r>
              <a:rPr lang="en-US" sz="1500" dirty="0">
                <a:solidFill>
                  <a:schemeClr val="bg1"/>
                </a:solidFill>
                <a:latin typeface="Roboto"/>
                <a:ea typeface="Roboto"/>
                <a:cs typeface="Roboto"/>
                <a:sym typeface="Roboto Black"/>
              </a:rPr>
              <a:t>We submitted an IEEE paper</a:t>
            </a:r>
          </a:p>
        </p:txBody>
      </p:sp>
      <p:sp>
        <p:nvSpPr>
          <p:cNvPr id="159" name="Google Shape;159;p24"/>
          <p:cNvSpPr txBox="1">
            <a:spLocks noGrp="1"/>
          </p:cNvSpPr>
          <p:nvPr>
            <p:ph type="subTitle" idx="1"/>
          </p:nvPr>
        </p:nvSpPr>
        <p:spPr>
          <a:xfrm>
            <a:off x="301250" y="1005250"/>
            <a:ext cx="83622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dirty="0">
                <a:solidFill>
                  <a:srgbClr val="4A4AC5"/>
                </a:solidFill>
                <a:latin typeface="Roboto Black"/>
                <a:ea typeface="Roboto Black"/>
                <a:cs typeface="Roboto Black"/>
                <a:sym typeface="Roboto Black"/>
              </a:rPr>
              <a:t>Conclusion</a:t>
            </a:r>
            <a:endParaRPr sz="4100" dirty="0">
              <a:solidFill>
                <a:srgbClr val="4A4AC5"/>
              </a:solidFill>
              <a:latin typeface="Roboto Black"/>
              <a:ea typeface="Roboto Black"/>
              <a:cs typeface="Roboto Black"/>
              <a:sym typeface="Roboto Black"/>
            </a:endParaRPr>
          </a:p>
        </p:txBody>
      </p:sp>
    </p:spTree>
    <p:extLst>
      <p:ext uri="{BB962C8B-B14F-4D97-AF65-F5344CB8AC3E}">
        <p14:creationId xmlns:p14="http://schemas.microsoft.com/office/powerpoint/2010/main" val="354356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3"/>
        <p:cNvGrpSpPr/>
        <p:nvPr/>
      </p:nvGrpSpPr>
      <p:grpSpPr>
        <a:xfrm>
          <a:off x="0" y="0"/>
          <a:ext cx="0" cy="0"/>
          <a:chOff x="0" y="0"/>
          <a:chExt cx="0" cy="0"/>
        </a:xfrm>
      </p:grpSpPr>
      <p:pic>
        <p:nvPicPr>
          <p:cNvPr id="164" name="Google Shape;164;p25"/>
          <p:cNvPicPr preferRelativeResize="0"/>
          <p:nvPr/>
        </p:nvPicPr>
        <p:blipFill>
          <a:blip r:embed="rId3">
            <a:alphaModFix/>
          </a:blip>
          <a:stretch>
            <a:fillRect/>
          </a:stretch>
        </p:blipFill>
        <p:spPr>
          <a:xfrm>
            <a:off x="311700" y="-261700"/>
            <a:ext cx="8737249" cy="7435628"/>
          </a:xfrm>
          <a:prstGeom prst="rect">
            <a:avLst/>
          </a:prstGeom>
          <a:noFill/>
          <a:ln>
            <a:noFill/>
          </a:ln>
        </p:spPr>
      </p:pic>
      <p:sp>
        <p:nvSpPr>
          <p:cNvPr id="165" name="Google Shape;165;p25"/>
          <p:cNvSpPr txBox="1">
            <a:spLocks noGrp="1"/>
          </p:cNvSpPr>
          <p:nvPr>
            <p:ph type="subTitle" idx="1"/>
          </p:nvPr>
        </p:nvSpPr>
        <p:spPr>
          <a:xfrm>
            <a:off x="390900" y="1877400"/>
            <a:ext cx="8362200" cy="1388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4100">
                <a:solidFill>
                  <a:srgbClr val="4A4AC5"/>
                </a:solidFill>
                <a:latin typeface="Roboto Black"/>
                <a:ea typeface="Roboto Black"/>
                <a:cs typeface="Roboto Black"/>
                <a:sym typeface="Roboto Black"/>
              </a:rPr>
              <a:t>Questions</a:t>
            </a:r>
            <a:r>
              <a:rPr lang="en-GB" sz="4100">
                <a:solidFill>
                  <a:schemeClr val="lt1"/>
                </a:solidFill>
                <a:latin typeface="Roboto Black"/>
                <a:ea typeface="Roboto Black"/>
                <a:cs typeface="Roboto Black"/>
                <a:sym typeface="Roboto Black"/>
              </a:rPr>
              <a:t>?</a:t>
            </a:r>
            <a:endParaRPr>
              <a:solidFill>
                <a:srgbClr val="4A4AC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subTitle" idx="1"/>
          </p:nvPr>
        </p:nvSpPr>
        <p:spPr>
          <a:xfrm>
            <a:off x="258350" y="997375"/>
            <a:ext cx="8362200" cy="138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dirty="0">
                <a:solidFill>
                  <a:schemeClr val="lt1"/>
                </a:solidFill>
                <a:latin typeface="Roboto Black"/>
                <a:ea typeface="Roboto Black"/>
                <a:cs typeface="Roboto Black"/>
                <a:sym typeface="Roboto Black"/>
              </a:rPr>
              <a:t>Research </a:t>
            </a:r>
            <a:r>
              <a:rPr lang="en-GB" sz="4100" dirty="0">
                <a:solidFill>
                  <a:srgbClr val="4A4AC5"/>
                </a:solidFill>
                <a:latin typeface="Roboto Black"/>
                <a:ea typeface="Roboto Black"/>
                <a:cs typeface="Roboto Black"/>
                <a:sym typeface="Roboto Black"/>
              </a:rPr>
              <a:t>Team</a:t>
            </a:r>
            <a:endParaRPr dirty="0">
              <a:solidFill>
                <a:srgbClr val="4A4AC5"/>
              </a:solidFill>
            </a:endParaRPr>
          </a:p>
        </p:txBody>
      </p:sp>
      <p:pic>
        <p:nvPicPr>
          <p:cNvPr id="65" name="Google Shape;65;p14"/>
          <p:cNvPicPr preferRelativeResize="0"/>
          <p:nvPr/>
        </p:nvPicPr>
        <p:blipFill>
          <a:blip r:embed="rId3">
            <a:alphaModFix/>
          </a:blip>
          <a:stretch>
            <a:fillRect/>
          </a:stretch>
        </p:blipFill>
        <p:spPr>
          <a:xfrm>
            <a:off x="779509" y="1897924"/>
            <a:ext cx="979185" cy="1035842"/>
          </a:xfrm>
          <a:prstGeom prst="ellipse">
            <a:avLst/>
          </a:prstGeom>
          <a:noFill/>
          <a:ln>
            <a:noFill/>
          </a:ln>
        </p:spPr>
      </p:pic>
      <p:sp>
        <p:nvSpPr>
          <p:cNvPr id="66" name="Google Shape;66;p14"/>
          <p:cNvSpPr txBox="1"/>
          <p:nvPr/>
        </p:nvSpPr>
        <p:spPr>
          <a:xfrm>
            <a:off x="653366" y="2904610"/>
            <a:ext cx="2162700" cy="3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err="1"/>
              <a:t>Dr.</a:t>
            </a:r>
            <a:r>
              <a:rPr lang="en-GB" sz="1100" dirty="0"/>
              <a:t> </a:t>
            </a:r>
            <a:r>
              <a:rPr lang="en-GB" sz="1100" dirty="0" err="1"/>
              <a:t>Sarel</a:t>
            </a:r>
            <a:r>
              <a:rPr lang="en-GB" sz="1100" dirty="0"/>
              <a:t> Cohen</a:t>
            </a:r>
            <a:endParaRPr sz="1100" dirty="0"/>
          </a:p>
          <a:p>
            <a:pPr marL="0" lvl="0" indent="0" algn="l" rtl="0">
              <a:spcBef>
                <a:spcPts val="0"/>
              </a:spcBef>
              <a:spcAft>
                <a:spcPts val="0"/>
              </a:spcAft>
              <a:buNone/>
            </a:pPr>
            <a:r>
              <a:rPr lang="en-GB" sz="1100" dirty="0">
                <a:solidFill>
                  <a:srgbClr val="000000"/>
                </a:solidFill>
              </a:rPr>
              <a:t>Senior Lecturer @ MTA</a:t>
            </a:r>
            <a:endParaRPr sz="1100" dirty="0"/>
          </a:p>
        </p:txBody>
      </p:sp>
      <p:sp>
        <p:nvSpPr>
          <p:cNvPr id="67" name="Google Shape;67;p14"/>
          <p:cNvSpPr txBox="1"/>
          <p:nvPr/>
        </p:nvSpPr>
        <p:spPr>
          <a:xfrm>
            <a:off x="2631000" y="2937712"/>
            <a:ext cx="1941000" cy="54199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Prof. Peter Chin @ Dartmouth College, USA</a:t>
            </a:r>
            <a:endParaRPr sz="1100" dirty="0"/>
          </a:p>
        </p:txBody>
      </p:sp>
      <p:pic>
        <p:nvPicPr>
          <p:cNvPr id="68" name="Google Shape;68;p14"/>
          <p:cNvPicPr preferRelativeResize="0"/>
          <p:nvPr/>
        </p:nvPicPr>
        <p:blipFill rotWithShape="1">
          <a:blip r:embed="rId4">
            <a:alphaModFix/>
          </a:blip>
          <a:srcRect l="2477" t="4100" r="4534" b="2018"/>
          <a:stretch/>
        </p:blipFill>
        <p:spPr>
          <a:xfrm>
            <a:off x="2899745" y="1897924"/>
            <a:ext cx="979185" cy="1035842"/>
          </a:xfrm>
          <a:prstGeom prst="ellipse">
            <a:avLst/>
          </a:prstGeom>
          <a:noFill/>
          <a:ln>
            <a:noFill/>
          </a:ln>
        </p:spPr>
      </p:pic>
      <p:pic>
        <p:nvPicPr>
          <p:cNvPr id="69" name="Google Shape;69;p14"/>
          <p:cNvPicPr preferRelativeResize="0"/>
          <p:nvPr/>
        </p:nvPicPr>
        <p:blipFill>
          <a:blip r:embed="rId5">
            <a:alphaModFix/>
          </a:blip>
          <a:stretch>
            <a:fillRect/>
          </a:stretch>
        </p:blipFill>
        <p:spPr>
          <a:xfrm>
            <a:off x="7140217" y="1868153"/>
            <a:ext cx="979186" cy="1035843"/>
          </a:xfrm>
          <a:prstGeom prst="ellipse">
            <a:avLst/>
          </a:prstGeom>
          <a:noFill/>
          <a:ln>
            <a:noFill/>
          </a:ln>
        </p:spPr>
      </p:pic>
      <p:sp>
        <p:nvSpPr>
          <p:cNvPr id="70" name="Google Shape;70;p14"/>
          <p:cNvSpPr txBox="1"/>
          <p:nvPr/>
        </p:nvSpPr>
        <p:spPr>
          <a:xfrm>
            <a:off x="7103778" y="2933766"/>
            <a:ext cx="2442003" cy="3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Raphael </a:t>
            </a:r>
            <a:r>
              <a:rPr lang="en-GB" sz="1100" dirty="0" err="1"/>
              <a:t>Kunert</a:t>
            </a:r>
            <a:endParaRPr sz="1100" dirty="0"/>
          </a:p>
          <a:p>
            <a:pPr marL="0" lvl="0" indent="0" algn="l" rtl="0">
              <a:spcBef>
                <a:spcPts val="0"/>
              </a:spcBef>
              <a:spcAft>
                <a:spcPts val="0"/>
              </a:spcAft>
              <a:buNone/>
            </a:pPr>
            <a:r>
              <a:rPr lang="en-GB" sz="1100" dirty="0">
                <a:solidFill>
                  <a:srgbClr val="000000"/>
                </a:solidFill>
              </a:rPr>
              <a:t>Master student @ Potsdam University, Germany</a:t>
            </a:r>
            <a:endParaRPr sz="1100" dirty="0"/>
          </a:p>
        </p:txBody>
      </p:sp>
      <p:pic>
        <p:nvPicPr>
          <p:cNvPr id="71" name="Google Shape;71;p14"/>
          <p:cNvPicPr preferRelativeResize="0"/>
          <p:nvPr/>
        </p:nvPicPr>
        <p:blipFill rotWithShape="1">
          <a:blip r:embed="rId6">
            <a:alphaModFix/>
          </a:blip>
          <a:srcRect l="1015" t="2018" r="3957" b="385"/>
          <a:stretch/>
        </p:blipFill>
        <p:spPr>
          <a:xfrm>
            <a:off x="5019981" y="1868154"/>
            <a:ext cx="979185" cy="1035842"/>
          </a:xfrm>
          <a:prstGeom prst="ellipse">
            <a:avLst/>
          </a:prstGeom>
          <a:noFill/>
          <a:ln>
            <a:noFill/>
          </a:ln>
        </p:spPr>
      </p:pic>
      <p:sp>
        <p:nvSpPr>
          <p:cNvPr id="72" name="Google Shape;72;p14"/>
          <p:cNvSpPr txBox="1"/>
          <p:nvPr/>
        </p:nvSpPr>
        <p:spPr>
          <a:xfrm>
            <a:off x="4863094" y="2910742"/>
            <a:ext cx="2162700" cy="3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Allison Mann</a:t>
            </a:r>
            <a:endParaRPr sz="1100" dirty="0"/>
          </a:p>
          <a:p>
            <a:pPr marL="0" lvl="0" indent="0" algn="l" rtl="0">
              <a:spcBef>
                <a:spcPts val="0"/>
              </a:spcBef>
              <a:spcAft>
                <a:spcPts val="0"/>
              </a:spcAft>
              <a:buNone/>
            </a:pPr>
            <a:r>
              <a:rPr lang="en-GB" sz="1100" dirty="0"/>
              <a:t>Ph.D. Candidate @ Boston University</a:t>
            </a:r>
            <a:endParaRPr sz="1100" dirty="0"/>
          </a:p>
        </p:txBody>
      </p:sp>
      <p:pic>
        <p:nvPicPr>
          <p:cNvPr id="3" name="תמונה 2">
            <a:extLst>
              <a:ext uri="{FF2B5EF4-FFF2-40B4-BE49-F238E27FC236}">
                <a16:creationId xmlns:a16="http://schemas.microsoft.com/office/drawing/2014/main" id="{23821998-6B62-434C-C7B2-A52F416C434E}"/>
              </a:ext>
            </a:extLst>
          </p:cNvPr>
          <p:cNvPicPr>
            <a:picLocks noChangeAspect="1"/>
          </p:cNvPicPr>
          <p:nvPr/>
        </p:nvPicPr>
        <p:blipFill rotWithShape="1">
          <a:blip r:embed="rId7"/>
          <a:srcRect l="42457" t="4983" b="52862"/>
          <a:stretch/>
        </p:blipFill>
        <p:spPr>
          <a:xfrm>
            <a:off x="4995075" y="3643765"/>
            <a:ext cx="1028995" cy="1004719"/>
          </a:xfrm>
          <a:prstGeom prst="flowChartConnector">
            <a:avLst/>
          </a:prstGeom>
        </p:spPr>
      </p:pic>
      <p:sp>
        <p:nvSpPr>
          <p:cNvPr id="6" name="Google Shape;67;p14">
            <a:extLst>
              <a:ext uri="{FF2B5EF4-FFF2-40B4-BE49-F238E27FC236}">
                <a16:creationId xmlns:a16="http://schemas.microsoft.com/office/drawing/2014/main" id="{D48881DD-6B0E-6A03-3A21-6333B56CE597}"/>
              </a:ext>
            </a:extLst>
          </p:cNvPr>
          <p:cNvSpPr txBox="1"/>
          <p:nvPr/>
        </p:nvSpPr>
        <p:spPr>
          <a:xfrm>
            <a:off x="4863094" y="4601502"/>
            <a:ext cx="1941000" cy="541998"/>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GB" sz="1100" dirty="0"/>
              <a:t>Ron </a:t>
            </a:r>
            <a:r>
              <a:rPr lang="en-GB" sz="1100" dirty="0" err="1"/>
              <a:t>Hachmon</a:t>
            </a:r>
            <a:endParaRPr lang="en-GB" sz="1100" dirty="0"/>
          </a:p>
          <a:p>
            <a:pPr marL="0" lvl="0" indent="0" algn="l">
              <a:spcBef>
                <a:spcPts val="0"/>
              </a:spcBef>
              <a:spcAft>
                <a:spcPts val="0"/>
              </a:spcAft>
              <a:buNone/>
            </a:pPr>
            <a:r>
              <a:rPr lang="en-GB" sz="1100" dirty="0"/>
              <a:t>Student @ MTA </a:t>
            </a:r>
            <a:endParaRPr sz="1100" dirty="0"/>
          </a:p>
        </p:txBody>
      </p:sp>
      <p:pic>
        <p:nvPicPr>
          <p:cNvPr id="8" name="תמונה 7" descr="תמונה שמכילה פני אדם, אדם, דיוקן, גבה&#10;&#10;התיאור נוצר באופן אוטומטי">
            <a:extLst>
              <a:ext uri="{FF2B5EF4-FFF2-40B4-BE49-F238E27FC236}">
                <a16:creationId xmlns:a16="http://schemas.microsoft.com/office/drawing/2014/main" id="{B98AE384-0EF3-6F5A-99E3-E1BFC936897A}"/>
              </a:ext>
            </a:extLst>
          </p:cNvPr>
          <p:cNvPicPr>
            <a:picLocks noChangeAspect="1"/>
          </p:cNvPicPr>
          <p:nvPr/>
        </p:nvPicPr>
        <p:blipFill>
          <a:blip r:embed="rId8"/>
          <a:stretch>
            <a:fillRect/>
          </a:stretch>
        </p:blipFill>
        <p:spPr>
          <a:xfrm>
            <a:off x="2862849" y="3643765"/>
            <a:ext cx="1052976" cy="1052976"/>
          </a:xfrm>
          <a:prstGeom prst="ellipse">
            <a:avLst/>
          </a:prstGeom>
        </p:spPr>
      </p:pic>
      <p:sp>
        <p:nvSpPr>
          <p:cNvPr id="9" name="Google Shape;67;p14">
            <a:extLst>
              <a:ext uri="{FF2B5EF4-FFF2-40B4-BE49-F238E27FC236}">
                <a16:creationId xmlns:a16="http://schemas.microsoft.com/office/drawing/2014/main" id="{48653F27-DC49-8570-B5ED-B4903FD58ED7}"/>
              </a:ext>
            </a:extLst>
          </p:cNvPr>
          <p:cNvSpPr txBox="1"/>
          <p:nvPr/>
        </p:nvSpPr>
        <p:spPr>
          <a:xfrm>
            <a:off x="2631000" y="4601502"/>
            <a:ext cx="1941000" cy="541998"/>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GB" sz="1100" dirty="0"/>
              <a:t>Aviv Markus</a:t>
            </a:r>
          </a:p>
          <a:p>
            <a:pPr marL="0" lvl="0" indent="0" algn="l">
              <a:spcBef>
                <a:spcPts val="0"/>
              </a:spcBef>
              <a:spcAft>
                <a:spcPts val="0"/>
              </a:spcAft>
              <a:buNone/>
            </a:pPr>
            <a:r>
              <a:rPr lang="en-GB" sz="1100" dirty="0"/>
              <a:t>Student @ MTA </a:t>
            </a:r>
            <a:endParaRP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subTitle" idx="1"/>
          </p:nvPr>
        </p:nvSpPr>
        <p:spPr>
          <a:xfrm>
            <a:off x="311700" y="1182975"/>
            <a:ext cx="3227400" cy="3298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rgbClr val="000000"/>
              </a:buClr>
              <a:buFont typeface="Arial"/>
              <a:buNone/>
            </a:pPr>
            <a:r>
              <a:rPr lang="en-GB" sz="4100">
                <a:solidFill>
                  <a:schemeClr val="lt1"/>
                </a:solidFill>
                <a:latin typeface="Roboto Black"/>
                <a:ea typeface="Roboto Black"/>
                <a:cs typeface="Roboto Black"/>
                <a:sym typeface="Roboto Black"/>
              </a:rPr>
              <a:t>When </a:t>
            </a:r>
            <a:r>
              <a:rPr lang="en-GB" sz="4100">
                <a:solidFill>
                  <a:srgbClr val="4A4AC5"/>
                </a:solidFill>
                <a:latin typeface="Roboto Black"/>
                <a:ea typeface="Roboto Black"/>
                <a:cs typeface="Roboto Black"/>
                <a:sym typeface="Roboto Black"/>
              </a:rPr>
              <a:t>do continuous gravitational waves </a:t>
            </a:r>
            <a:r>
              <a:rPr lang="en-GB" sz="4100">
                <a:solidFill>
                  <a:schemeClr val="lt1"/>
                </a:solidFill>
                <a:latin typeface="Roboto Black"/>
                <a:ea typeface="Roboto Black"/>
                <a:cs typeface="Roboto Black"/>
                <a:sym typeface="Roboto Black"/>
              </a:rPr>
              <a:t>occur</a:t>
            </a:r>
            <a:r>
              <a:rPr lang="en-GB" sz="4100">
                <a:solidFill>
                  <a:srgbClr val="4A4AC5"/>
                </a:solidFill>
                <a:latin typeface="Roboto Black"/>
                <a:ea typeface="Roboto Black"/>
                <a:cs typeface="Roboto Black"/>
                <a:sym typeface="Roboto Black"/>
              </a:rPr>
              <a:t>?</a:t>
            </a:r>
            <a:endParaRPr>
              <a:solidFill>
                <a:srgbClr val="4A4AC5"/>
              </a:solidFill>
            </a:endParaRPr>
          </a:p>
        </p:txBody>
      </p:sp>
      <p:pic>
        <p:nvPicPr>
          <p:cNvPr id="78" name="Google Shape;78;p15" descr="GIF] Gravity wave visualization - Online Technical Discussion  Groups—Wolfram Community"/>
          <p:cNvPicPr preferRelativeResize="0"/>
          <p:nvPr/>
        </p:nvPicPr>
        <p:blipFill>
          <a:blip r:embed="rId3">
            <a:alphaModFix amt="79000"/>
          </a:blip>
          <a:stretch>
            <a:fillRect/>
          </a:stretch>
        </p:blipFill>
        <p:spPr>
          <a:xfrm>
            <a:off x="3429000" y="1798174"/>
            <a:ext cx="5715000" cy="3214687"/>
          </a:xfrm>
          <a:prstGeom prst="rect">
            <a:avLst/>
          </a:prstGeom>
          <a:noFill/>
          <a:ln>
            <a:noFill/>
          </a:ln>
        </p:spPr>
      </p:pic>
      <p:cxnSp>
        <p:nvCxnSpPr>
          <p:cNvPr id="79" name="Google Shape;79;p15"/>
          <p:cNvCxnSpPr>
            <a:stCxn id="80" idx="0"/>
          </p:cNvCxnSpPr>
          <p:nvPr/>
        </p:nvCxnSpPr>
        <p:spPr>
          <a:xfrm rot="-5400000">
            <a:off x="4549253" y="3147863"/>
            <a:ext cx="1443000" cy="1224300"/>
          </a:xfrm>
          <a:prstGeom prst="curvedConnector3">
            <a:avLst>
              <a:gd name="adj1" fmla="val 50000"/>
            </a:avLst>
          </a:prstGeom>
          <a:noFill/>
          <a:ln w="34925" cap="flat" cmpd="sng">
            <a:solidFill>
              <a:srgbClr val="FFFFFF">
                <a:alpha val="63919"/>
              </a:srgbClr>
            </a:solidFill>
            <a:prstDash val="solid"/>
            <a:miter lim="800000"/>
            <a:headEnd type="none" w="sm" len="sm"/>
            <a:tailEnd type="triangle" w="med" len="med"/>
          </a:ln>
        </p:spPr>
      </p:cxnSp>
      <p:sp>
        <p:nvSpPr>
          <p:cNvPr id="80" name="Google Shape;80;p15"/>
          <p:cNvSpPr/>
          <p:nvPr/>
        </p:nvSpPr>
        <p:spPr>
          <a:xfrm>
            <a:off x="3044902" y="4481513"/>
            <a:ext cx="3227400" cy="421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100" i="0">
                <a:solidFill>
                  <a:srgbClr val="FFFFFF"/>
                </a:solidFill>
                <a:latin typeface="Roboto"/>
                <a:ea typeface="Roboto"/>
                <a:cs typeface="Roboto"/>
                <a:sym typeface="Roboto"/>
              </a:rPr>
              <a:t>massive spinning objects</a:t>
            </a:r>
            <a:endParaRPr sz="21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subTitle" idx="1"/>
          </p:nvPr>
        </p:nvSpPr>
        <p:spPr>
          <a:xfrm>
            <a:off x="311700" y="1182975"/>
            <a:ext cx="3717600" cy="3846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a:solidFill>
                  <a:schemeClr val="lt1"/>
                </a:solidFill>
                <a:latin typeface="Roboto Black"/>
                <a:ea typeface="Roboto Black"/>
                <a:cs typeface="Roboto Black"/>
                <a:sym typeface="Roboto Black"/>
              </a:rPr>
              <a:t>LIGOs </a:t>
            </a:r>
            <a:r>
              <a:rPr lang="en-GB" sz="4100">
                <a:solidFill>
                  <a:srgbClr val="4A4AC5"/>
                </a:solidFill>
                <a:latin typeface="Roboto Black"/>
                <a:ea typeface="Roboto Black"/>
                <a:cs typeface="Roboto Black"/>
                <a:sym typeface="Roboto Black"/>
              </a:rPr>
              <a:t>Laser Interferometer </a:t>
            </a:r>
            <a:r>
              <a:rPr lang="en-GB" sz="4100">
                <a:solidFill>
                  <a:schemeClr val="lt1"/>
                </a:solidFill>
                <a:latin typeface="Roboto Black"/>
                <a:ea typeface="Roboto Black"/>
                <a:cs typeface="Roboto Black"/>
                <a:sym typeface="Roboto Black"/>
              </a:rPr>
              <a:t>Gravitational-Wave</a:t>
            </a:r>
            <a:endParaRPr>
              <a:solidFill>
                <a:schemeClr val="lt1"/>
              </a:solidFill>
            </a:endParaRPr>
          </a:p>
        </p:txBody>
      </p:sp>
      <p:pic>
        <p:nvPicPr>
          <p:cNvPr id="86" name="Google Shape;86;p16"/>
          <p:cNvPicPr preferRelativeResize="0"/>
          <p:nvPr/>
        </p:nvPicPr>
        <p:blipFill>
          <a:blip r:embed="rId3">
            <a:alphaModFix/>
          </a:blip>
          <a:stretch>
            <a:fillRect/>
          </a:stretch>
        </p:blipFill>
        <p:spPr>
          <a:xfrm>
            <a:off x="4612617" y="0"/>
            <a:ext cx="4531383"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subTitle" idx="1"/>
          </p:nvPr>
        </p:nvSpPr>
        <p:spPr>
          <a:xfrm>
            <a:off x="342800" y="1373075"/>
            <a:ext cx="4644000" cy="3442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sz="4100">
                <a:solidFill>
                  <a:srgbClr val="4A4AC5"/>
                </a:solidFill>
                <a:latin typeface="Roboto Black"/>
                <a:ea typeface="Roboto Black"/>
                <a:cs typeface="Roboto Black"/>
                <a:sym typeface="Roboto Black"/>
              </a:rPr>
              <a:t>L1</a:t>
            </a:r>
            <a:endParaRPr sz="4100">
              <a:solidFill>
                <a:srgbClr val="4A4AC5"/>
              </a:solidFill>
              <a:latin typeface="Roboto Black"/>
              <a:ea typeface="Roboto Black"/>
              <a:cs typeface="Roboto Black"/>
              <a:sym typeface="Roboto Black"/>
            </a:endParaRPr>
          </a:p>
          <a:p>
            <a:pPr marL="457200" lvl="0" indent="0" algn="l" rtl="0">
              <a:spcBef>
                <a:spcPts val="0"/>
              </a:spcBef>
              <a:spcAft>
                <a:spcPts val="0"/>
              </a:spcAft>
              <a:buNone/>
            </a:pPr>
            <a:r>
              <a:rPr lang="en-GB" sz="4100">
                <a:solidFill>
                  <a:schemeClr val="lt1"/>
                </a:solidFill>
                <a:latin typeface="Roboto Black"/>
                <a:ea typeface="Roboto Black"/>
                <a:cs typeface="Roboto Black"/>
                <a:sym typeface="Roboto Black"/>
              </a:rPr>
              <a:t>SFTs</a:t>
            </a:r>
            <a:endParaRPr sz="4100">
              <a:solidFill>
                <a:schemeClr val="lt1"/>
              </a:solidFill>
              <a:latin typeface="Roboto Black"/>
              <a:ea typeface="Roboto Black"/>
              <a:cs typeface="Roboto Black"/>
              <a:sym typeface="Roboto Black"/>
            </a:endParaRPr>
          </a:p>
          <a:p>
            <a:pPr marL="457200" lvl="0" indent="0" algn="l" rtl="0">
              <a:spcBef>
                <a:spcPts val="0"/>
              </a:spcBef>
              <a:spcAft>
                <a:spcPts val="0"/>
              </a:spcAft>
              <a:buNone/>
            </a:pPr>
            <a:r>
              <a:rPr lang="en-GB" sz="4100">
                <a:solidFill>
                  <a:schemeClr val="lt1"/>
                </a:solidFill>
                <a:latin typeface="Roboto Black"/>
                <a:ea typeface="Roboto Black"/>
                <a:cs typeface="Roboto Black"/>
                <a:sym typeface="Roboto Black"/>
              </a:rPr>
              <a:t>timestamps_GPS</a:t>
            </a:r>
            <a:endParaRPr sz="4100">
              <a:solidFill>
                <a:schemeClr val="lt1"/>
              </a:solidFill>
              <a:latin typeface="Roboto Black"/>
              <a:ea typeface="Roboto Black"/>
              <a:cs typeface="Roboto Black"/>
              <a:sym typeface="Roboto Black"/>
            </a:endParaRPr>
          </a:p>
          <a:p>
            <a:pPr marL="0" lvl="0" indent="0" algn="l" rtl="0">
              <a:spcBef>
                <a:spcPts val="0"/>
              </a:spcBef>
              <a:spcAft>
                <a:spcPts val="0"/>
              </a:spcAft>
              <a:buNone/>
            </a:pPr>
            <a:r>
              <a:rPr lang="en-GB" sz="4100">
                <a:solidFill>
                  <a:srgbClr val="4A4AC5"/>
                </a:solidFill>
                <a:latin typeface="Roboto Black"/>
                <a:ea typeface="Roboto Black"/>
                <a:cs typeface="Roboto Black"/>
                <a:sym typeface="Roboto Black"/>
              </a:rPr>
              <a:t>H1</a:t>
            </a:r>
            <a:endParaRPr sz="4100">
              <a:solidFill>
                <a:srgbClr val="4A4AC5"/>
              </a:solidFill>
              <a:latin typeface="Roboto Black"/>
              <a:ea typeface="Roboto Black"/>
              <a:cs typeface="Roboto Black"/>
              <a:sym typeface="Roboto Black"/>
            </a:endParaRPr>
          </a:p>
          <a:p>
            <a:pPr marL="457200" lvl="0" indent="0" algn="l" rtl="0">
              <a:spcBef>
                <a:spcPts val="0"/>
              </a:spcBef>
              <a:spcAft>
                <a:spcPts val="0"/>
              </a:spcAft>
              <a:buNone/>
            </a:pPr>
            <a:r>
              <a:rPr lang="en-GB" sz="4100">
                <a:solidFill>
                  <a:schemeClr val="lt1"/>
                </a:solidFill>
                <a:latin typeface="Roboto Black"/>
                <a:ea typeface="Roboto Black"/>
                <a:cs typeface="Roboto Black"/>
                <a:sym typeface="Roboto Black"/>
              </a:rPr>
              <a:t>SFTs</a:t>
            </a:r>
            <a:endParaRPr sz="4100">
              <a:solidFill>
                <a:schemeClr val="lt1"/>
              </a:solidFill>
              <a:latin typeface="Roboto Black"/>
              <a:ea typeface="Roboto Black"/>
              <a:cs typeface="Roboto Black"/>
              <a:sym typeface="Roboto Black"/>
            </a:endParaRPr>
          </a:p>
          <a:p>
            <a:pPr marL="457200" lvl="0" indent="0" algn="l" rtl="0">
              <a:spcBef>
                <a:spcPts val="0"/>
              </a:spcBef>
              <a:spcAft>
                <a:spcPts val="0"/>
              </a:spcAft>
              <a:buNone/>
            </a:pPr>
            <a:r>
              <a:rPr lang="en-GB" sz="4100">
                <a:solidFill>
                  <a:schemeClr val="lt1"/>
                </a:solidFill>
                <a:latin typeface="Roboto Black"/>
                <a:ea typeface="Roboto Black"/>
                <a:cs typeface="Roboto Black"/>
                <a:sym typeface="Roboto Black"/>
              </a:rPr>
              <a:t>timestamps_GPS</a:t>
            </a:r>
            <a:endParaRPr sz="4100">
              <a:solidFill>
                <a:schemeClr val="lt1"/>
              </a:solidFill>
              <a:latin typeface="Roboto Black"/>
              <a:ea typeface="Roboto Black"/>
              <a:cs typeface="Roboto Black"/>
              <a:sym typeface="Roboto Black"/>
            </a:endParaRPr>
          </a:p>
          <a:p>
            <a:pPr marL="457200" lvl="0" indent="0" algn="l" rtl="0">
              <a:spcBef>
                <a:spcPts val="0"/>
              </a:spcBef>
              <a:spcAft>
                <a:spcPts val="0"/>
              </a:spcAft>
              <a:buNone/>
            </a:pPr>
            <a:r>
              <a:rPr lang="en-GB" sz="4100">
                <a:solidFill>
                  <a:schemeClr val="lt1"/>
                </a:solidFill>
                <a:latin typeface="Roboto Black"/>
                <a:ea typeface="Roboto Black"/>
                <a:cs typeface="Roboto Black"/>
                <a:sym typeface="Roboto Black"/>
              </a:rPr>
              <a:t>frequency_Hz</a:t>
            </a:r>
            <a:endParaRPr sz="4100">
              <a:solidFill>
                <a:schemeClr val="lt1"/>
              </a:solidFill>
              <a:latin typeface="Roboto Black"/>
              <a:ea typeface="Roboto Black"/>
              <a:cs typeface="Roboto Black"/>
              <a:sym typeface="Roboto Black"/>
            </a:endParaRPr>
          </a:p>
          <a:p>
            <a:pPr marL="0" lvl="0" indent="0" algn="l" rtl="0">
              <a:spcBef>
                <a:spcPts val="0"/>
              </a:spcBef>
              <a:spcAft>
                <a:spcPts val="0"/>
              </a:spcAft>
              <a:buNone/>
            </a:pPr>
            <a:endParaRPr sz="4100">
              <a:solidFill>
                <a:schemeClr val="lt1"/>
              </a:solidFill>
              <a:latin typeface="Roboto Black"/>
              <a:ea typeface="Roboto Black"/>
              <a:cs typeface="Roboto Black"/>
              <a:sym typeface="Roboto Black"/>
            </a:endParaRPr>
          </a:p>
        </p:txBody>
      </p:sp>
      <p:pic>
        <p:nvPicPr>
          <p:cNvPr id="92" name="Google Shape;92;p17" descr="LIGO | Livingston"/>
          <p:cNvPicPr preferRelativeResize="0"/>
          <p:nvPr/>
        </p:nvPicPr>
        <p:blipFill rotWithShape="1">
          <a:blip r:embed="rId3">
            <a:alphaModFix/>
          </a:blip>
          <a:srcRect r="38976"/>
          <a:stretch/>
        </p:blipFill>
        <p:spPr>
          <a:xfrm>
            <a:off x="5046209" y="2478873"/>
            <a:ext cx="4097791" cy="2664619"/>
          </a:xfrm>
          <a:prstGeom prst="rect">
            <a:avLst/>
          </a:prstGeom>
          <a:noFill/>
          <a:ln>
            <a:noFill/>
          </a:ln>
        </p:spPr>
      </p:pic>
      <p:sp>
        <p:nvSpPr>
          <p:cNvPr id="93" name="Google Shape;93;p17"/>
          <p:cNvSpPr txBox="1">
            <a:spLocks noGrp="1"/>
          </p:cNvSpPr>
          <p:nvPr>
            <p:ph type="subTitle" idx="1"/>
          </p:nvPr>
        </p:nvSpPr>
        <p:spPr>
          <a:xfrm>
            <a:off x="5512225" y="1373075"/>
            <a:ext cx="3355800" cy="97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a:solidFill>
                  <a:srgbClr val="4A4AC5"/>
                </a:solidFill>
                <a:latin typeface="Roboto Black"/>
                <a:ea typeface="Roboto Black"/>
                <a:cs typeface="Roboto Black"/>
                <a:sym typeface="Roboto Black"/>
              </a:rPr>
              <a:t>Data Source</a:t>
            </a:r>
            <a:endParaRPr sz="4100">
              <a:solidFill>
                <a:schemeClr val="lt1"/>
              </a:solidFill>
              <a:latin typeface="Roboto Black"/>
              <a:ea typeface="Roboto Black"/>
              <a:cs typeface="Roboto Black"/>
              <a:sym typeface="Robo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subTitle" idx="1"/>
          </p:nvPr>
        </p:nvSpPr>
        <p:spPr>
          <a:xfrm>
            <a:off x="311700" y="1182975"/>
            <a:ext cx="83622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dirty="0">
                <a:solidFill>
                  <a:schemeClr val="bg1"/>
                </a:solidFill>
                <a:latin typeface="Roboto Black"/>
                <a:ea typeface="Roboto Black"/>
                <a:cs typeface="Roboto Black"/>
                <a:sym typeface="Roboto Black"/>
              </a:rPr>
              <a:t>What’s The</a:t>
            </a:r>
            <a:r>
              <a:rPr lang="en-GB" sz="4100" dirty="0">
                <a:solidFill>
                  <a:srgbClr val="4A4AC5"/>
                </a:solidFill>
                <a:latin typeface="Roboto Black"/>
                <a:ea typeface="Roboto Black"/>
                <a:cs typeface="Roboto Black"/>
                <a:sym typeface="Roboto Black"/>
              </a:rPr>
              <a:t> problem?</a:t>
            </a:r>
            <a:endParaRPr sz="4100" dirty="0">
              <a:solidFill>
                <a:schemeClr val="lt1"/>
              </a:solidFill>
              <a:latin typeface="Roboto Black"/>
              <a:ea typeface="Roboto Black"/>
              <a:cs typeface="Roboto Black"/>
              <a:sym typeface="Roboto Black"/>
            </a:endParaRPr>
          </a:p>
        </p:txBody>
      </p:sp>
      <p:pic>
        <p:nvPicPr>
          <p:cNvPr id="3" name="תמונה 2" descr="תמונה שמכילה אפור, כסף, בד&#10;&#10;התיאור נוצר באופן אוטומטי">
            <a:extLst>
              <a:ext uri="{FF2B5EF4-FFF2-40B4-BE49-F238E27FC236}">
                <a16:creationId xmlns:a16="http://schemas.microsoft.com/office/drawing/2014/main" id="{942E8C69-BD5C-692A-DF56-908C78A07AE7}"/>
              </a:ext>
            </a:extLst>
          </p:cNvPr>
          <p:cNvPicPr>
            <a:picLocks noChangeAspect="1"/>
          </p:cNvPicPr>
          <p:nvPr/>
        </p:nvPicPr>
        <p:blipFill>
          <a:blip r:embed="rId3"/>
          <a:stretch>
            <a:fillRect/>
          </a:stretch>
        </p:blipFill>
        <p:spPr>
          <a:xfrm>
            <a:off x="1840346" y="2272145"/>
            <a:ext cx="1570182" cy="2208068"/>
          </a:xfrm>
          <a:prstGeom prst="rect">
            <a:avLst/>
          </a:prstGeom>
        </p:spPr>
      </p:pic>
      <p:pic>
        <p:nvPicPr>
          <p:cNvPr id="5" name="תמונה 4">
            <a:extLst>
              <a:ext uri="{FF2B5EF4-FFF2-40B4-BE49-F238E27FC236}">
                <a16:creationId xmlns:a16="http://schemas.microsoft.com/office/drawing/2014/main" id="{92BEE3E9-89E0-3D53-D43F-C6CE0E84E0FA}"/>
              </a:ext>
            </a:extLst>
          </p:cNvPr>
          <p:cNvPicPr>
            <a:picLocks noChangeAspect="1"/>
          </p:cNvPicPr>
          <p:nvPr/>
        </p:nvPicPr>
        <p:blipFill>
          <a:blip r:embed="rId4"/>
          <a:stretch>
            <a:fillRect/>
          </a:stretch>
        </p:blipFill>
        <p:spPr>
          <a:xfrm>
            <a:off x="3786909" y="2272143"/>
            <a:ext cx="1570182" cy="2208069"/>
          </a:xfrm>
          <a:prstGeom prst="rect">
            <a:avLst/>
          </a:prstGeom>
        </p:spPr>
      </p:pic>
      <p:pic>
        <p:nvPicPr>
          <p:cNvPr id="7" name="תמונה 6">
            <a:extLst>
              <a:ext uri="{FF2B5EF4-FFF2-40B4-BE49-F238E27FC236}">
                <a16:creationId xmlns:a16="http://schemas.microsoft.com/office/drawing/2014/main" id="{56F12594-27DE-D448-69CD-DA743C14E104}"/>
              </a:ext>
            </a:extLst>
          </p:cNvPr>
          <p:cNvPicPr>
            <a:picLocks noChangeAspect="1"/>
          </p:cNvPicPr>
          <p:nvPr/>
        </p:nvPicPr>
        <p:blipFill>
          <a:blip r:embed="rId5"/>
          <a:stretch>
            <a:fillRect/>
          </a:stretch>
        </p:blipFill>
        <p:spPr>
          <a:xfrm>
            <a:off x="5733472" y="2272142"/>
            <a:ext cx="1570183" cy="2208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subTitle" idx="1"/>
          </p:nvPr>
        </p:nvSpPr>
        <p:spPr>
          <a:xfrm>
            <a:off x="311700" y="1182975"/>
            <a:ext cx="83622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a:solidFill>
                  <a:srgbClr val="4A4AC5"/>
                </a:solidFill>
                <a:latin typeface="Roboto Black"/>
                <a:ea typeface="Roboto Black"/>
                <a:cs typeface="Roboto Black"/>
                <a:sym typeface="Roboto Black"/>
              </a:rPr>
              <a:t>Goal </a:t>
            </a:r>
            <a:r>
              <a:rPr lang="en-GB" sz="4100">
                <a:solidFill>
                  <a:schemeClr val="lt1"/>
                </a:solidFill>
                <a:latin typeface="Roboto Black"/>
                <a:ea typeface="Roboto Black"/>
                <a:cs typeface="Roboto Black"/>
                <a:sym typeface="Roboto Black"/>
              </a:rPr>
              <a:t>of the Competition</a:t>
            </a:r>
            <a:endParaRPr sz="4100">
              <a:solidFill>
                <a:schemeClr val="lt1"/>
              </a:solidFill>
              <a:latin typeface="Roboto Black"/>
              <a:ea typeface="Roboto Black"/>
              <a:cs typeface="Roboto Black"/>
              <a:sym typeface="Roboto Black"/>
            </a:endParaRPr>
          </a:p>
        </p:txBody>
      </p:sp>
      <p:sp>
        <p:nvSpPr>
          <p:cNvPr id="99" name="Google Shape;99;p18"/>
          <p:cNvSpPr txBox="1">
            <a:spLocks noGrp="1"/>
          </p:cNvSpPr>
          <p:nvPr>
            <p:ph type="subTitle" idx="1"/>
          </p:nvPr>
        </p:nvSpPr>
        <p:spPr>
          <a:xfrm>
            <a:off x="454225" y="2571750"/>
            <a:ext cx="3800700" cy="1353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GB" sz="4100">
                <a:solidFill>
                  <a:schemeClr val="lt1"/>
                </a:solidFill>
                <a:latin typeface="Roboto Black"/>
                <a:ea typeface="Roboto Black"/>
                <a:cs typeface="Roboto Black"/>
                <a:sym typeface="Roboto Black"/>
              </a:rPr>
              <a:t>find continuous</a:t>
            </a:r>
            <a:endParaRPr sz="4100">
              <a:solidFill>
                <a:schemeClr val="lt1"/>
              </a:solidFill>
              <a:latin typeface="Roboto Black"/>
              <a:ea typeface="Roboto Black"/>
              <a:cs typeface="Roboto Black"/>
              <a:sym typeface="Roboto Black"/>
            </a:endParaRPr>
          </a:p>
          <a:p>
            <a:pPr marL="0" lvl="0" indent="0" algn="l" rtl="0">
              <a:spcBef>
                <a:spcPts val="0"/>
              </a:spcBef>
              <a:spcAft>
                <a:spcPts val="0"/>
              </a:spcAft>
              <a:buNone/>
            </a:pPr>
            <a:r>
              <a:rPr lang="en-GB" sz="4100">
                <a:solidFill>
                  <a:schemeClr val="lt1"/>
                </a:solidFill>
                <a:latin typeface="Roboto Black"/>
                <a:ea typeface="Roboto Black"/>
                <a:cs typeface="Roboto Black"/>
                <a:sym typeface="Roboto Black"/>
              </a:rPr>
              <a:t>gravitational-wave signals!</a:t>
            </a:r>
            <a:endParaRPr sz="4100">
              <a:solidFill>
                <a:schemeClr val="lt1"/>
              </a:solidFill>
              <a:latin typeface="Roboto Black"/>
              <a:ea typeface="Roboto Black"/>
              <a:cs typeface="Roboto Black"/>
              <a:sym typeface="Roboto Black"/>
            </a:endParaRPr>
          </a:p>
          <a:p>
            <a:pPr marL="0" lvl="0" indent="0" algn="l" rtl="0">
              <a:spcBef>
                <a:spcPts val="0"/>
              </a:spcBef>
              <a:spcAft>
                <a:spcPts val="0"/>
              </a:spcAft>
              <a:buNone/>
            </a:pPr>
            <a:endParaRPr sz="4100">
              <a:solidFill>
                <a:schemeClr val="lt1"/>
              </a:solidFill>
              <a:latin typeface="Roboto Black"/>
              <a:ea typeface="Roboto Black"/>
              <a:cs typeface="Roboto Black"/>
              <a:sym typeface="Roboto Black"/>
            </a:endParaRPr>
          </a:p>
        </p:txBody>
      </p:sp>
      <p:pic>
        <p:nvPicPr>
          <p:cNvPr id="100" name="Google Shape;100;p18"/>
          <p:cNvPicPr preferRelativeResize="0"/>
          <p:nvPr/>
        </p:nvPicPr>
        <p:blipFill>
          <a:blip r:embed="rId3">
            <a:alphaModFix/>
          </a:blip>
          <a:stretch>
            <a:fillRect/>
          </a:stretch>
        </p:blipFill>
        <p:spPr>
          <a:xfrm>
            <a:off x="4911929" y="1953525"/>
            <a:ext cx="4101396" cy="3189975"/>
          </a:xfrm>
          <a:prstGeom prst="rect">
            <a:avLst/>
          </a:prstGeom>
          <a:noFill/>
          <a:ln>
            <a:noFill/>
          </a:ln>
        </p:spPr>
      </p:pic>
    </p:spTree>
    <p:extLst>
      <p:ext uri="{BB962C8B-B14F-4D97-AF65-F5344CB8AC3E}">
        <p14:creationId xmlns:p14="http://schemas.microsoft.com/office/powerpoint/2010/main" val="73862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subTitle" idx="1"/>
          </p:nvPr>
        </p:nvSpPr>
        <p:spPr>
          <a:xfrm>
            <a:off x="311700" y="1182975"/>
            <a:ext cx="8362200" cy="138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a:solidFill>
                  <a:schemeClr val="lt1"/>
                </a:solidFill>
                <a:latin typeface="Roboto Black"/>
                <a:ea typeface="Roboto Black"/>
                <a:cs typeface="Roboto Black"/>
                <a:sym typeface="Roboto Black"/>
              </a:rPr>
              <a:t>Kaggle </a:t>
            </a:r>
            <a:r>
              <a:rPr lang="en-GB" sz="4100">
                <a:solidFill>
                  <a:srgbClr val="4A4AC5"/>
                </a:solidFill>
                <a:latin typeface="Roboto Black"/>
                <a:ea typeface="Roboto Black"/>
                <a:cs typeface="Roboto Black"/>
                <a:sym typeface="Roboto Black"/>
              </a:rPr>
              <a:t>Leader </a:t>
            </a:r>
            <a:r>
              <a:rPr lang="en-GB" sz="4100">
                <a:solidFill>
                  <a:schemeClr val="lt1"/>
                </a:solidFill>
                <a:latin typeface="Roboto Black"/>
                <a:ea typeface="Roboto Black"/>
                <a:cs typeface="Roboto Black"/>
                <a:sym typeface="Roboto Black"/>
              </a:rPr>
              <a:t>board</a:t>
            </a:r>
            <a:endParaRPr>
              <a:solidFill>
                <a:srgbClr val="4A4AC5"/>
              </a:solidFill>
            </a:endParaRPr>
          </a:p>
        </p:txBody>
      </p:sp>
      <p:pic>
        <p:nvPicPr>
          <p:cNvPr id="106" name="Google Shape;106;p19"/>
          <p:cNvPicPr preferRelativeResize="0"/>
          <p:nvPr/>
        </p:nvPicPr>
        <p:blipFill rotWithShape="1">
          <a:blip r:embed="rId3">
            <a:alphaModFix amt="83000"/>
          </a:blip>
          <a:srcRect/>
          <a:stretch/>
        </p:blipFill>
        <p:spPr>
          <a:xfrm>
            <a:off x="478631" y="2398472"/>
            <a:ext cx="8186736" cy="22303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subTitle" idx="1"/>
          </p:nvPr>
        </p:nvSpPr>
        <p:spPr>
          <a:xfrm>
            <a:off x="301250" y="1005250"/>
            <a:ext cx="83622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100">
                <a:solidFill>
                  <a:srgbClr val="4A4AC5"/>
                </a:solidFill>
                <a:latin typeface="Roboto Black"/>
                <a:ea typeface="Roboto Black"/>
                <a:cs typeface="Roboto Black"/>
                <a:sym typeface="Roboto Black"/>
              </a:rPr>
              <a:t>Our </a:t>
            </a:r>
            <a:r>
              <a:rPr lang="en-GB" sz="4100">
                <a:solidFill>
                  <a:srgbClr val="111111"/>
                </a:solidFill>
                <a:latin typeface="Roboto Black"/>
                <a:ea typeface="Roboto Black"/>
                <a:cs typeface="Roboto Black"/>
                <a:sym typeface="Roboto Black"/>
              </a:rPr>
              <a:t>Approach</a:t>
            </a:r>
            <a:endParaRPr sz="4100">
              <a:solidFill>
                <a:srgbClr val="111111"/>
              </a:solidFill>
              <a:latin typeface="Roboto Black"/>
              <a:ea typeface="Roboto Black"/>
              <a:cs typeface="Roboto Black"/>
              <a:sym typeface="Roboto Black"/>
            </a:endParaRPr>
          </a:p>
        </p:txBody>
      </p:sp>
      <p:sp>
        <p:nvSpPr>
          <p:cNvPr id="112" name="Google Shape;112;p20"/>
          <p:cNvSpPr txBox="1">
            <a:spLocks noGrp="1"/>
          </p:cNvSpPr>
          <p:nvPr>
            <p:ph type="subTitle" idx="1"/>
          </p:nvPr>
        </p:nvSpPr>
        <p:spPr>
          <a:xfrm>
            <a:off x="301250" y="1916700"/>
            <a:ext cx="8362200" cy="3009300"/>
          </a:xfrm>
          <a:prstGeom prst="rect">
            <a:avLst/>
          </a:prstGeom>
        </p:spPr>
        <p:txBody>
          <a:bodyPr spcFirstLastPara="1" wrap="square" lIns="91425" tIns="91425" rIns="91425" bIns="91425" anchor="t" anchorCtr="0">
            <a:normAutofit fontScale="92500" lnSpcReduction="20000"/>
          </a:bodyPr>
          <a:lstStyle/>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The goal of this competition is to find continuous gravitational-wave signals from rapidly-spinning neutron stars within noisy data.</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Quantity of the training data is crucial for developing a sensitive and robust model.</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We worked on a data generator class that can simulate realistic and static noise, as well as different types of signals with various parameters.</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We used the data generator to augment the original training data and create new samples with different noise levels and signal characteristics.</a:t>
            </a:r>
            <a:endParaRPr sz="1600" dirty="0">
              <a:solidFill>
                <a:srgbClr val="111111"/>
              </a:solidFill>
              <a:latin typeface="Roboto"/>
              <a:ea typeface="Roboto"/>
              <a:cs typeface="Roboto"/>
              <a:sym typeface="Roboto Black"/>
            </a:endParaRPr>
          </a:p>
          <a:p>
            <a:pPr indent="-332740" algn="l">
              <a:lnSpc>
                <a:spcPct val="150000"/>
              </a:lnSpc>
              <a:buClr>
                <a:srgbClr val="111111"/>
              </a:buClr>
              <a:buSzPct val="100000"/>
              <a:buFont typeface="Roboto"/>
              <a:buChar char="●"/>
            </a:pPr>
            <a:r>
              <a:rPr lang="en-GB" sz="1600" dirty="0">
                <a:solidFill>
                  <a:srgbClr val="111111"/>
                </a:solidFill>
                <a:latin typeface="Roboto"/>
                <a:ea typeface="Roboto"/>
                <a:cs typeface="Roboto"/>
                <a:sym typeface="Roboto Black"/>
              </a:rPr>
              <a:t>We also </a:t>
            </a:r>
            <a:r>
              <a:rPr lang="en-GB" sz="1600" dirty="0" err="1">
                <a:solidFill>
                  <a:srgbClr val="111111"/>
                </a:solidFill>
                <a:latin typeface="Roboto"/>
                <a:ea typeface="Roboto"/>
                <a:cs typeface="Roboto"/>
                <a:sym typeface="Roboto Black"/>
              </a:rPr>
              <a:t>analyzed</a:t>
            </a:r>
            <a:r>
              <a:rPr lang="en-GB" sz="1600" dirty="0">
                <a:solidFill>
                  <a:srgbClr val="111111"/>
                </a:solidFill>
                <a:latin typeface="Roboto"/>
                <a:ea typeface="Roboto"/>
                <a:cs typeface="Roboto"/>
                <a:sym typeface="Roboto Black"/>
              </a:rPr>
              <a:t> the statistical properties of the </a:t>
            </a:r>
            <a:r>
              <a:rPr lang="en-GB" sz="1600" dirty="0" err="1">
                <a:solidFill>
                  <a:srgbClr val="111111"/>
                </a:solidFill>
                <a:latin typeface="Roboto"/>
                <a:ea typeface="Roboto"/>
                <a:cs typeface="Roboto"/>
                <a:sym typeface="Roboto Black"/>
              </a:rPr>
              <a:t>kaggle</a:t>
            </a:r>
            <a:r>
              <a:rPr lang="en-GB" sz="1600" dirty="0">
                <a:solidFill>
                  <a:srgbClr val="111111"/>
                </a:solidFill>
                <a:latin typeface="Roboto"/>
                <a:ea typeface="Roboto"/>
                <a:cs typeface="Roboto"/>
                <a:sym typeface="Roboto Black"/>
              </a:rPr>
              <a:t> dataset and the generated data to ensure consistency and diversity.</a:t>
            </a:r>
            <a:endParaRPr sz="1600" dirty="0">
              <a:solidFill>
                <a:srgbClr val="111111"/>
              </a:solidFill>
              <a:latin typeface="Roboto"/>
              <a:ea typeface="Roboto"/>
              <a:cs typeface="Roboto"/>
              <a:sym typeface="Roboto Black"/>
            </a:endParaRPr>
          </a:p>
          <a:p>
            <a:pPr marL="0" lvl="0" indent="0" algn="l" rtl="0">
              <a:spcBef>
                <a:spcPts val="0"/>
              </a:spcBef>
              <a:spcAft>
                <a:spcPts val="0"/>
              </a:spcAft>
              <a:buNone/>
            </a:pPr>
            <a:endParaRPr sz="1600" dirty="0">
              <a:solidFill>
                <a:srgbClr val="111111"/>
              </a:solidFill>
              <a:latin typeface="Roboto Black"/>
              <a:ea typeface="Roboto Black"/>
              <a:cs typeface="Roboto Black"/>
              <a:sym typeface="Roboto Black"/>
            </a:endParaRPr>
          </a:p>
          <a:p>
            <a:pPr marL="0" lvl="0" indent="0" algn="l" rtl="0">
              <a:spcBef>
                <a:spcPts val="0"/>
              </a:spcBef>
              <a:spcAft>
                <a:spcPts val="0"/>
              </a:spcAft>
              <a:buNone/>
            </a:pPr>
            <a:endParaRPr sz="1600" dirty="0">
              <a:solidFill>
                <a:srgbClr val="111111"/>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1596</Words>
  <Application>Microsoft Office PowerPoint</Application>
  <PresentationFormat>On-screen Show (16:9)</PresentationFormat>
  <Paragraphs>171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Roboto Light</vt:lpstr>
      <vt:lpstr>Calibri</vt:lpstr>
      <vt:lpstr>Roboto Black</vt:lpstr>
      <vt:lpstr>Times New Roman</vt:lpstr>
      <vt:lpstr>Roboto</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cp:lastModifiedBy>Ron Hachmon</cp:lastModifiedBy>
  <cp:revision>3</cp:revision>
  <dcterms:modified xsi:type="dcterms:W3CDTF">2023-09-11T16:38:11Z</dcterms:modified>
</cp:coreProperties>
</file>