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82333AA-D1C2-2B41-B039-E1ED1F9FF0C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260"/>
  </p:normalViewPr>
  <p:slideViewPr>
    <p:cSldViewPr snapToGrid="0">
      <p:cViewPr varScale="1">
        <p:scale>
          <a:sx n="123" d="100"/>
          <a:sy n="123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362" y="389841"/>
            <a:ext cx="6211490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362" y="3536951"/>
            <a:ext cx="6211492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alpha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July 22,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324334" y="639757"/>
            <a:ext cx="1080000" cy="947210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470134" y="828962"/>
            <a:ext cx="405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350602" y="247285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997464" y="4524379"/>
            <a:ext cx="1485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1347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03906"/>
            <a:ext cx="8317706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7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7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460499" y="5334748"/>
            <a:ext cx="508601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6" y="549275"/>
            <a:ext cx="83187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2113200"/>
            <a:ext cx="8317706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7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267361" y="879007"/>
            <a:ext cx="550693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72" y="474346"/>
            <a:ext cx="8308181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703" y="3629773"/>
            <a:ext cx="8306150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tx1">
                    <a:alpha val="8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8406849" y="4448190"/>
            <a:ext cx="7494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8697703" y="4975802"/>
            <a:ext cx="540000" cy="733713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8302398" y="33337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248839" y="5528198"/>
            <a:ext cx="473606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17706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146" y="2097175"/>
            <a:ext cx="40767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154" y="2097175"/>
            <a:ext cx="40767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8318709" y="5893466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8588709" y="5827878"/>
            <a:ext cx="284287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23163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2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1881275"/>
            <a:ext cx="4077890" cy="535354"/>
          </a:xfrm>
        </p:spPr>
        <p:txBody>
          <a:bodyPr anchor="b">
            <a:normAutofit/>
          </a:bodyPr>
          <a:lstStyle>
            <a:lvl1pPr marL="0" indent="0">
              <a:buNone/>
              <a:defRPr sz="1050" b="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147" y="2577270"/>
            <a:ext cx="4071836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9018" y="1881275"/>
            <a:ext cx="4077294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050" b="0" cap="all" spc="15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9018" y="2577270"/>
            <a:ext cx="4077293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2" y="550800"/>
            <a:ext cx="6212485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308046" y="3958417"/>
            <a:ext cx="2652248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360863" y="3649709"/>
            <a:ext cx="2609026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107433" y="2956689"/>
            <a:ext cx="214196" cy="699884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335496" y="385236"/>
            <a:ext cx="81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467386" y="1514007"/>
            <a:ext cx="550693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8067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3712224" y="5111861"/>
            <a:ext cx="947210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49275"/>
            <a:ext cx="8317706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31" y="1750061"/>
            <a:ext cx="5509022" cy="434276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148" y="1750061"/>
            <a:ext cx="2674144" cy="434276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251223" y="5115518"/>
            <a:ext cx="550693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75410"/>
            <a:ext cx="337542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2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0493" y="575409"/>
            <a:ext cx="4780360" cy="573331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147" y="1776195"/>
            <a:ext cx="3375422" cy="4532530"/>
          </a:xfrm>
        </p:spPr>
        <p:txBody>
          <a:bodyPr anchor="t" anchorCtr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July 22,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8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50801"/>
            <a:ext cx="8317706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7" y="2113863"/>
            <a:ext cx="83187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532218"/>
            <a:ext cx="1971675" cy="1038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75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July 22,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362" y="6532218"/>
            <a:ext cx="4784408" cy="1038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75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1647" y="6532218"/>
            <a:ext cx="1269206" cy="1038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675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5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8" r:id="rId6"/>
    <p:sldLayoutId id="2147483833" r:id="rId7"/>
    <p:sldLayoutId id="2147483834" r:id="rId8"/>
    <p:sldLayoutId id="2147483835" r:id="rId9"/>
    <p:sldLayoutId id="2147483837" r:id="rId10"/>
    <p:sldLayoutId id="2147483836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878" y="1898450"/>
            <a:ext cx="270000" cy="27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5757" y="1073986"/>
            <a:ext cx="947210" cy="1001700"/>
            <a:chOff x="2678417" y="2427951"/>
            <a:chExt cx="1262947" cy="13356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93937" y="4933568"/>
            <a:ext cx="572104" cy="551155"/>
            <a:chOff x="7950336" y="1300590"/>
            <a:chExt cx="762805" cy="734873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7A1941E-2292-53D6-2B1B-A3DEB0D6F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7333" y="3849915"/>
            <a:ext cx="4989333" cy="1515210"/>
          </a:xfrm>
        </p:spPr>
        <p:txBody>
          <a:bodyPr>
            <a:noAutofit/>
          </a:bodyPr>
          <a:lstStyle/>
          <a:p>
            <a:pPr algn="ctr" defTabSz="342900" rtl="1"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פרויקט מספר: 231401</a:t>
            </a:r>
          </a:p>
          <a:p>
            <a:pPr algn="ctr" defTabSz="342900" rtl="1"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שם מנחה: ד״ר </a:t>
            </a:r>
            <a:r>
              <a:rPr lang="he-IL" sz="2000" dirty="0" err="1">
                <a:solidFill>
                  <a:schemeClr val="tx1">
                    <a:alpha val="60000"/>
                  </a:schemeClr>
                </a:solidFill>
              </a:rPr>
              <a:t>סולאמי</a:t>
            </a:r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 משה</a:t>
            </a:r>
          </a:p>
          <a:p>
            <a:pPr algn="ctr" defTabSz="342900" rtl="1"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שם הסדנה: פיתוח משחקים עם 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Unity</a:t>
            </a:r>
          </a:p>
          <a:p>
            <a:pPr algn="ctr" defTabSz="342900" rtl="1"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מוגש ע״י: רן ניסן, עמית </a:t>
            </a:r>
            <a:r>
              <a:rPr lang="he-IL" sz="2000" dirty="0" err="1">
                <a:solidFill>
                  <a:schemeClr val="tx1">
                    <a:alpha val="60000"/>
                  </a:schemeClr>
                </a:solidFill>
              </a:rPr>
              <a:t>סויסה</a:t>
            </a:r>
            <a:r>
              <a:rPr lang="he-IL" sz="2000" dirty="0">
                <a:solidFill>
                  <a:schemeClr val="tx1">
                    <a:alpha val="60000"/>
                  </a:schemeClr>
                </a:solidFill>
              </a:rPr>
              <a:t>, דביר מגן </a:t>
            </a:r>
          </a:p>
          <a:p>
            <a:pPr algn="ctr" defTabSz="342900" rtl="1">
              <a:spcAft>
                <a:spcPts val="0"/>
              </a:spcAft>
              <a:buClr>
                <a:schemeClr val="accent1"/>
              </a:buClr>
              <a:buSzPct val="80000"/>
            </a:pPr>
            <a:endParaRPr lang="he-IL" sz="2000" dirty="0">
              <a:solidFill>
                <a:schemeClr val="tx1">
                  <a:alpha val="60000"/>
                </a:schemeClr>
              </a:solidFill>
            </a:endParaRPr>
          </a:p>
          <a:p>
            <a:pPr algn="ctr" defTabSz="342900" rtl="1">
              <a:spcAft>
                <a:spcPts val="0"/>
              </a:spcAft>
              <a:buClr>
                <a:schemeClr val="accent1"/>
              </a:buClr>
              <a:buSzPct val="80000"/>
            </a:pPr>
            <a:endParaRPr lang="en-IL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5AE7297-0850-F911-5215-FFBE5B801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16" y="2113579"/>
            <a:ext cx="5829300" cy="13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8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D1425-DBF1-E36D-CF8C-870A8666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82" y="595400"/>
            <a:ext cx="4292109" cy="999793"/>
          </a:xfrm>
        </p:spPr>
        <p:txBody>
          <a:bodyPr wrap="square" anchor="t">
            <a:normAutofit/>
          </a:bodyPr>
          <a:lstStyle/>
          <a:p>
            <a:pPr algn="r"/>
            <a:r>
              <a:rPr lang="he-IL" dirty="0"/>
              <a:t>תיאור הבעיה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4E6BD3-B518-46A4-9CC0-30D09555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68" y="2045668"/>
            <a:ext cx="270000" cy="27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1FBE92-3FC2-48E4-874B-A5273A04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2895" y="2723636"/>
            <a:ext cx="947210" cy="1001700"/>
            <a:chOff x="2678417" y="2427951"/>
            <a:chExt cx="1262947" cy="13356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7C333A-2381-4657-ACDA-47654B21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A5CCC1-7BBD-4F00-82CF-C7683D9F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AEA90-11E9-4069-BC2C-6F65C6C1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6450703" y="3924832"/>
            <a:ext cx="2761864" cy="1390477"/>
          </a:xfrm>
          <a:custGeom>
            <a:avLst/>
            <a:gdLst>
              <a:gd name="connsiteX0" fmla="*/ 3682485 w 3682485"/>
              <a:gd name="connsiteY0" fmla="*/ 1853969 h 1853969"/>
              <a:gd name="connsiteX1" fmla="*/ 2755500 w 3682485"/>
              <a:gd name="connsiteY1" fmla="*/ 1853969 h 1853969"/>
              <a:gd name="connsiteX2" fmla="*/ 1828517 w 3682485"/>
              <a:gd name="connsiteY2" fmla="*/ 926985 h 1853969"/>
              <a:gd name="connsiteX3" fmla="*/ 901534 w 3682485"/>
              <a:gd name="connsiteY3" fmla="*/ 1853969 h 1853969"/>
              <a:gd name="connsiteX4" fmla="*/ 293606 w 3682485"/>
              <a:gd name="connsiteY4" fmla="*/ 1853969 h 1853969"/>
              <a:gd name="connsiteX5" fmla="*/ 0 w 3682485"/>
              <a:gd name="connsiteY5" fmla="*/ 1560363 h 1853969"/>
              <a:gd name="connsiteX6" fmla="*/ 12215 w 3682485"/>
              <a:gd name="connsiteY6" fmla="*/ 1480329 h 1853969"/>
              <a:gd name="connsiteX7" fmla="*/ 1828517 w 3682485"/>
              <a:gd name="connsiteY7" fmla="*/ 0 h 1853969"/>
              <a:gd name="connsiteX8" fmla="*/ 3682485 w 3682485"/>
              <a:gd name="connsiteY8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2485" h="1853969">
                <a:moveTo>
                  <a:pt x="3682485" y="1853969"/>
                </a:moveTo>
                <a:lnTo>
                  <a:pt x="2755500" y="1853969"/>
                </a:lnTo>
                <a:cubicBezTo>
                  <a:pt x="2755500" y="1342010"/>
                  <a:pt x="2340476" y="926985"/>
                  <a:pt x="1828517" y="926985"/>
                </a:cubicBezTo>
                <a:cubicBezTo>
                  <a:pt x="1316558" y="926985"/>
                  <a:pt x="901534" y="1342010"/>
                  <a:pt x="901534" y="1853969"/>
                </a:cubicBezTo>
                <a:lnTo>
                  <a:pt x="293606" y="1853969"/>
                </a:lnTo>
                <a:lnTo>
                  <a:pt x="0" y="1560363"/>
                </a:lnTo>
                <a:lnTo>
                  <a:pt x="12215" y="1480329"/>
                </a:lnTo>
                <a:cubicBezTo>
                  <a:pt x="185091" y="635508"/>
                  <a:pt x="932589" y="0"/>
                  <a:pt x="1828517" y="0"/>
                </a:cubicBezTo>
                <a:cubicBezTo>
                  <a:pt x="2852434" y="0"/>
                  <a:pt x="3682485" y="830051"/>
                  <a:pt x="368248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508000" dist="101600" dir="96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E8189B-747E-48AE-99A9-1BEE6801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6533347" y="3740246"/>
            <a:ext cx="2733110" cy="1612319"/>
          </a:xfrm>
          <a:custGeom>
            <a:avLst/>
            <a:gdLst>
              <a:gd name="connsiteX0" fmla="*/ 3644147 w 3644147"/>
              <a:gd name="connsiteY0" fmla="*/ 2149759 h 2149759"/>
              <a:gd name="connsiteX1" fmla="*/ 2717163 w 3644147"/>
              <a:gd name="connsiteY1" fmla="*/ 2149759 h 2149759"/>
              <a:gd name="connsiteX2" fmla="*/ 1790179 w 3644147"/>
              <a:gd name="connsiteY2" fmla="*/ 1074881 h 2149759"/>
              <a:gd name="connsiteX3" fmla="*/ 863196 w 3644147"/>
              <a:gd name="connsiteY3" fmla="*/ 2149759 h 2149759"/>
              <a:gd name="connsiteX4" fmla="*/ 551057 w 3644147"/>
              <a:gd name="connsiteY4" fmla="*/ 2149759 h 2149759"/>
              <a:gd name="connsiteX5" fmla="*/ 0 w 3644147"/>
              <a:gd name="connsiteY5" fmla="*/ 1598702 h 2149759"/>
              <a:gd name="connsiteX6" fmla="*/ 19562 w 3644147"/>
              <a:gd name="connsiteY6" fmla="*/ 1510486 h 2149759"/>
              <a:gd name="connsiteX7" fmla="*/ 1790179 w 3644147"/>
              <a:gd name="connsiteY7" fmla="*/ 0 h 2149759"/>
              <a:gd name="connsiteX8" fmla="*/ 3644147 w 3644147"/>
              <a:gd name="connsiteY8" fmla="*/ 2149759 h 21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147" h="2149759">
                <a:moveTo>
                  <a:pt x="3644147" y="2149759"/>
                </a:moveTo>
                <a:lnTo>
                  <a:pt x="2717163" y="2149759"/>
                </a:lnTo>
                <a:cubicBezTo>
                  <a:pt x="2717162" y="1556120"/>
                  <a:pt x="2302138" y="1074880"/>
                  <a:pt x="1790179" y="1074881"/>
                </a:cubicBezTo>
                <a:cubicBezTo>
                  <a:pt x="1278220" y="1074880"/>
                  <a:pt x="863196" y="1556119"/>
                  <a:pt x="863196" y="2149759"/>
                </a:cubicBezTo>
                <a:lnTo>
                  <a:pt x="551057" y="2149759"/>
                </a:lnTo>
                <a:lnTo>
                  <a:pt x="0" y="1598702"/>
                </a:lnTo>
                <a:lnTo>
                  <a:pt x="19562" y="1510486"/>
                </a:lnTo>
                <a:cubicBezTo>
                  <a:pt x="254295" y="635388"/>
                  <a:pt x="958246" y="0"/>
                  <a:pt x="1790179" y="0"/>
                </a:cubicBezTo>
                <a:cubicBezTo>
                  <a:pt x="2814097" y="0"/>
                  <a:pt x="3644147" y="962481"/>
                  <a:pt x="3644147" y="2149759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B5351-023E-65B9-CD2B-16FCDD9D2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768" y="1418867"/>
            <a:ext cx="5420623" cy="3304070"/>
          </a:xfrm>
        </p:spPr>
        <p:txBody>
          <a:bodyPr anchor="t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e-IL" sz="2000" dirty="0"/>
              <a:t>משחקי מרוצים מסורתיים מציעים אפשרויות מוגבלות של מרובי משתתפים</a:t>
            </a:r>
            <a:r>
              <a:rPr lang="en-US" sz="2000" dirty="0"/>
              <a:t>.</a:t>
            </a:r>
          </a:p>
          <a:p>
            <a:pPr algn="r" rtl="1">
              <a:lnSpc>
                <a:spcPct val="100000"/>
              </a:lnSpc>
            </a:pPr>
            <a:r>
              <a:rPr lang="he-IL" sz="2000" dirty="0"/>
              <a:t>הגדרת הפעלות מרובי משתתפים במשחקים רבים מסורבלת</a:t>
            </a:r>
          </a:p>
          <a:p>
            <a:pPr algn="r" rtl="1">
              <a:lnSpc>
                <a:spcPct val="100000"/>
              </a:lnSpc>
            </a:pPr>
            <a:r>
              <a:rPr lang="he-IL" sz="2000" dirty="0"/>
              <a:t>במשחקי מרוצים קיים היעדר יעדים ארוכי טווח</a:t>
            </a:r>
          </a:p>
          <a:p>
            <a:pPr algn="r" rtl="1">
              <a:lnSpc>
                <a:spcPct val="100000"/>
              </a:lnSpc>
            </a:pPr>
            <a:r>
              <a:rPr lang="he-IL" sz="2000" dirty="0"/>
              <a:t> פיתוח משחק מרובה משתתפים דורש תשתית שרת חזקה.</a:t>
            </a:r>
            <a:endParaRPr lang="en-IL" sz="2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DE43D0-73AC-46B4-A39F-E66967A1F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7516103" y="3047296"/>
            <a:ext cx="160647" cy="699884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3C343E-7EAC-4512-955A-33B1833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8926326" y="4544232"/>
            <a:ext cx="160647" cy="526462"/>
          </a:xfrm>
          <a:custGeom>
            <a:avLst/>
            <a:gdLst>
              <a:gd name="connsiteX0" fmla="*/ 128682 w 214196"/>
              <a:gd name="connsiteY0" fmla="*/ 9479 h 701949"/>
              <a:gd name="connsiteX1" fmla="*/ 214196 w 214196"/>
              <a:gd name="connsiteY1" fmla="*/ 466589 h 701949"/>
              <a:gd name="connsiteX2" fmla="*/ 213337 w 214196"/>
              <a:gd name="connsiteY2" fmla="*/ 503724 h 701949"/>
              <a:gd name="connsiteX3" fmla="*/ 15112 w 214196"/>
              <a:gd name="connsiteY3" fmla="*/ 701949 h 701949"/>
              <a:gd name="connsiteX4" fmla="*/ 8417 w 214196"/>
              <a:gd name="connsiteY4" fmla="*/ 648207 h 701949"/>
              <a:gd name="connsiteX5" fmla="*/ 0 w 214196"/>
              <a:gd name="connsiteY5" fmla="*/ 466589 h 701949"/>
              <a:gd name="connsiteX6" fmla="*/ 107098 w 214196"/>
              <a:gd name="connsiteY6" fmla="*/ 0 h 701949"/>
              <a:gd name="connsiteX7" fmla="*/ 128682 w 214196"/>
              <a:gd name="connsiteY7" fmla="*/ 9479 h 7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6" h="701949">
                <a:moveTo>
                  <a:pt x="128682" y="9479"/>
                </a:moveTo>
                <a:cubicBezTo>
                  <a:pt x="177485" y="52987"/>
                  <a:pt x="214196" y="241110"/>
                  <a:pt x="214196" y="466589"/>
                </a:cubicBezTo>
                <a:lnTo>
                  <a:pt x="213337" y="503724"/>
                </a:lnTo>
                <a:lnTo>
                  <a:pt x="15112" y="701949"/>
                </a:lnTo>
                <a:lnTo>
                  <a:pt x="8417" y="648207"/>
                </a:lnTo>
                <a:cubicBezTo>
                  <a:pt x="2997" y="592384"/>
                  <a:pt x="0" y="531011"/>
                  <a:pt x="0" y="466589"/>
                </a:cubicBezTo>
                <a:cubicBezTo>
                  <a:pt x="0" y="208899"/>
                  <a:pt x="47949" y="0"/>
                  <a:pt x="107098" y="0"/>
                </a:cubicBezTo>
                <a:cubicBezTo>
                  <a:pt x="114492" y="0"/>
                  <a:pt x="121710" y="3264"/>
                  <a:pt x="128682" y="9479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Picture 6" descr="A pixelated cartoon of a blue animal&#10;&#10;Description automatically generated">
            <a:extLst>
              <a:ext uri="{FF2B5EF4-FFF2-40B4-BE49-F238E27FC236}">
                <a16:creationId xmlns:a16="http://schemas.microsoft.com/office/drawing/2014/main" id="{0948E912-3E53-5546-E601-C1251CC0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2" y="4761719"/>
            <a:ext cx="889566" cy="1176037"/>
          </a:xfrm>
          <a:prstGeom prst="rect">
            <a:avLst/>
          </a:prstGeom>
        </p:spPr>
      </p:pic>
      <p:pic>
        <p:nvPicPr>
          <p:cNvPr id="11" name="Picture 10" descr="A round orange object with a skull on it&#10;&#10;Description automatically generated">
            <a:extLst>
              <a:ext uri="{FF2B5EF4-FFF2-40B4-BE49-F238E27FC236}">
                <a16:creationId xmlns:a16="http://schemas.microsoft.com/office/drawing/2014/main" id="{2A5C4F5D-20F0-D81B-3F32-DCE8F273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406" y="614359"/>
            <a:ext cx="530501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0425B-6829-C3C8-0B61-C7B78581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424" y="1410866"/>
            <a:ext cx="6211490" cy="999793"/>
          </a:xfrm>
        </p:spPr>
        <p:txBody>
          <a:bodyPr wrap="square" anchor="t">
            <a:normAutofit/>
          </a:bodyPr>
          <a:lstStyle/>
          <a:p>
            <a:pPr algn="r" rtl="1"/>
            <a:r>
              <a:rPr lang="he-IL" dirty="0"/>
              <a:t>תיאור הפתרון 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C6425F-E8EE-490A-BF3A-601C9A5EF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6969" y="2497765"/>
            <a:ext cx="270000" cy="27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93A507-59A1-4B5A-A52D-933516EEC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279756" y="4547127"/>
            <a:ext cx="1390477" cy="695239"/>
          </a:xfrm>
          <a:custGeom>
            <a:avLst/>
            <a:gdLst>
              <a:gd name="connsiteX0" fmla="*/ 1329373 w 2658746"/>
              <a:gd name="connsiteY0" fmla="*/ 0 h 1329373"/>
              <a:gd name="connsiteX1" fmla="*/ 2658746 w 2658746"/>
              <a:gd name="connsiteY1" fmla="*/ 1329373 h 1329373"/>
              <a:gd name="connsiteX2" fmla="*/ 1994059 w 2658746"/>
              <a:gd name="connsiteY2" fmla="*/ 1329373 h 1329373"/>
              <a:gd name="connsiteX3" fmla="*/ 1329373 w 2658746"/>
              <a:gd name="connsiteY3" fmla="*/ 664687 h 1329373"/>
              <a:gd name="connsiteX4" fmla="*/ 664687 w 2658746"/>
              <a:gd name="connsiteY4" fmla="*/ 1329373 h 1329373"/>
              <a:gd name="connsiteX5" fmla="*/ 0 w 2658746"/>
              <a:gd name="connsiteY5" fmla="*/ 1329373 h 1329373"/>
              <a:gd name="connsiteX6" fmla="*/ 1329373 w 2658746"/>
              <a:gd name="connsiteY6" fmla="*/ 0 h 132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8746" h="1329373">
                <a:moveTo>
                  <a:pt x="1329373" y="0"/>
                </a:moveTo>
                <a:cubicBezTo>
                  <a:pt x="2063565" y="0"/>
                  <a:pt x="2658746" y="595181"/>
                  <a:pt x="2658746" y="1329373"/>
                </a:cubicBezTo>
                <a:lnTo>
                  <a:pt x="1994059" y="1329373"/>
                </a:lnTo>
                <a:cubicBezTo>
                  <a:pt x="1994059" y="962277"/>
                  <a:pt x="1696469" y="664687"/>
                  <a:pt x="1329373" y="664687"/>
                </a:cubicBezTo>
                <a:cubicBezTo>
                  <a:pt x="962277" y="664687"/>
                  <a:pt x="664687" y="962277"/>
                  <a:pt x="664687" y="1329373"/>
                </a:cubicBezTo>
                <a:lnTo>
                  <a:pt x="0" y="1329373"/>
                </a:lnTo>
                <a:cubicBezTo>
                  <a:pt x="0" y="595181"/>
                  <a:pt x="595181" y="0"/>
                  <a:pt x="132937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9600000">
              <a:schemeClr val="accent1">
                <a:lumMod val="60000"/>
                <a:lumOff val="4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F1810E-C1C8-44A5-ADCF-24B4EAA1D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357438" y="4427607"/>
            <a:ext cx="1390477" cy="782191"/>
          </a:xfrm>
          <a:custGeom>
            <a:avLst/>
            <a:gdLst>
              <a:gd name="connsiteX0" fmla="*/ 1329373 w 2658746"/>
              <a:gd name="connsiteY0" fmla="*/ 0 h 1329373"/>
              <a:gd name="connsiteX1" fmla="*/ 2658746 w 2658746"/>
              <a:gd name="connsiteY1" fmla="*/ 1329373 h 1329373"/>
              <a:gd name="connsiteX2" fmla="*/ 1994059 w 2658746"/>
              <a:gd name="connsiteY2" fmla="*/ 1329373 h 1329373"/>
              <a:gd name="connsiteX3" fmla="*/ 1329373 w 2658746"/>
              <a:gd name="connsiteY3" fmla="*/ 664687 h 1329373"/>
              <a:gd name="connsiteX4" fmla="*/ 664687 w 2658746"/>
              <a:gd name="connsiteY4" fmla="*/ 1329373 h 1329373"/>
              <a:gd name="connsiteX5" fmla="*/ 0 w 2658746"/>
              <a:gd name="connsiteY5" fmla="*/ 1329373 h 1329373"/>
              <a:gd name="connsiteX6" fmla="*/ 1329373 w 2658746"/>
              <a:gd name="connsiteY6" fmla="*/ 0 h 132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8746" h="1329373">
                <a:moveTo>
                  <a:pt x="1329373" y="0"/>
                </a:moveTo>
                <a:cubicBezTo>
                  <a:pt x="2063565" y="0"/>
                  <a:pt x="2658746" y="595181"/>
                  <a:pt x="2658746" y="1329373"/>
                </a:cubicBezTo>
                <a:lnTo>
                  <a:pt x="1994059" y="1329373"/>
                </a:lnTo>
                <a:cubicBezTo>
                  <a:pt x="1994059" y="962277"/>
                  <a:pt x="1696469" y="664687"/>
                  <a:pt x="1329373" y="664687"/>
                </a:cubicBezTo>
                <a:cubicBezTo>
                  <a:pt x="962277" y="664687"/>
                  <a:pt x="664687" y="962277"/>
                  <a:pt x="664687" y="1329373"/>
                </a:cubicBezTo>
                <a:lnTo>
                  <a:pt x="0" y="1329373"/>
                </a:lnTo>
                <a:cubicBezTo>
                  <a:pt x="0" y="595181"/>
                  <a:pt x="595181" y="0"/>
                  <a:pt x="1329373" y="0"/>
                </a:cubicBezTo>
                <a:close/>
              </a:path>
            </a:pathLst>
          </a:custGeom>
          <a:solidFill>
            <a:schemeClr val="bg2">
              <a:lumMod val="75000"/>
              <a:lumOff val="25000"/>
              <a:alpha val="6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180A47-07F3-45CF-91AB-5F26C83AB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13854" y="4104984"/>
            <a:ext cx="80324" cy="34994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7405C2-5931-4635-A369-516BE02E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1549624" y="4840753"/>
            <a:ext cx="80324" cy="34994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C3B3-BF58-010A-E008-1102883C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29" y="2307256"/>
            <a:ext cx="6234773" cy="2999393"/>
          </a:xfrm>
        </p:spPr>
        <p:txBody>
          <a:bodyPr anchor="t">
            <a:normAutofit/>
          </a:bodyPr>
          <a:lstStyle/>
          <a:p>
            <a:pPr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מתן תחרויות מקוונות מרובי משתתפים </a:t>
            </a:r>
          </a:p>
          <a:p>
            <a:pPr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err="1"/>
              <a:t>FriendMode</a:t>
            </a:r>
            <a:r>
              <a:rPr lang="he-IL" sz="2000" dirty="0"/>
              <a:t> מאפשר למשתמשים לשחק עם חבריהם דרך הפלאפון הסלולרי שלהם, המשמש שלט רחוק.</a:t>
            </a:r>
          </a:p>
          <a:p>
            <a:pPr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מפשט את תהליך הגדרת הפעלות מרובי משתתפים.</a:t>
            </a:r>
          </a:p>
          <a:p>
            <a:pPr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התקנה יעילה המקלה על חברים לשחק יחד. </a:t>
            </a:r>
          </a:p>
        </p:txBody>
      </p:sp>
      <p:pic>
        <p:nvPicPr>
          <p:cNvPr id="7" name="Picture 6" descr="A cartoon character in a garment&#10;&#10;Description automatically generated">
            <a:extLst>
              <a:ext uri="{FF2B5EF4-FFF2-40B4-BE49-F238E27FC236}">
                <a16:creationId xmlns:a16="http://schemas.microsoft.com/office/drawing/2014/main" id="{D38D1A8F-0653-3AC6-9096-E8255059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69" y="1401898"/>
            <a:ext cx="872330" cy="1038488"/>
          </a:xfrm>
          <a:prstGeom prst="rect">
            <a:avLst/>
          </a:prstGeom>
        </p:spPr>
      </p:pic>
      <p:pic>
        <p:nvPicPr>
          <p:cNvPr id="11" name="Picture 10" descr="A round orange object with a skull on it&#10;&#10;Description automatically generated">
            <a:extLst>
              <a:ext uri="{FF2B5EF4-FFF2-40B4-BE49-F238E27FC236}">
                <a16:creationId xmlns:a16="http://schemas.microsoft.com/office/drawing/2014/main" id="{F1D70A98-A689-2A25-AC62-E62FC001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498" y="1401898"/>
            <a:ext cx="631634" cy="6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1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5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18019-C48F-78C8-CFDF-C35D00A7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08" y="792958"/>
            <a:ext cx="4077889" cy="1498391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r"/>
            <a:r>
              <a:rPr lang="en-US" dirty="0" err="1"/>
              <a:t>הדגמת</a:t>
            </a:r>
            <a:r>
              <a:rPr lang="en-US" dirty="0"/>
              <a:t> </a:t>
            </a:r>
            <a:r>
              <a:rPr lang="en-US" dirty="0" err="1"/>
              <a:t>המשחק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A711-E7B8-6E91-EAD8-672C4C38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74" y="2355642"/>
            <a:ext cx="4077890" cy="2561639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0" indent="0" algn="r">
              <a:buNone/>
            </a:pPr>
            <a:r>
              <a:rPr lang="en-US" sz="2000" dirty="0">
                <a:latin typeface="verdana" panose="020B0604030504040204" pitchFamily="34" charset="0"/>
              </a:rPr>
              <a:t>  </a:t>
            </a:r>
            <a:r>
              <a:rPr lang="he-IL" sz="2000" dirty="0">
                <a:latin typeface="verdana" panose="020B0604030504040204" pitchFamily="34" charset="0"/>
              </a:rPr>
              <a:t>המשתמשים יוכלו להשתמש במצב </a:t>
            </a:r>
            <a:br>
              <a:rPr lang="en-US" sz="2000" dirty="0">
                <a:latin typeface="verdana" panose="020B0604030504040204" pitchFamily="34" charset="0"/>
              </a:rPr>
            </a:br>
            <a:r>
              <a:rPr lang="en-US" sz="2000" dirty="0">
                <a:latin typeface="verdana" panose="020B0604030504040204" pitchFamily="34" charset="0"/>
              </a:rPr>
              <a:t>Multiplayer</a:t>
            </a:r>
            <a:br>
              <a:rPr lang="en-US" sz="2000" dirty="0">
                <a:latin typeface="verdana" panose="020B0604030504040204" pitchFamily="34" charset="0"/>
              </a:rPr>
            </a:br>
            <a:r>
              <a:rPr lang="he-IL" sz="2000" dirty="0">
                <a:latin typeface="verdana" panose="020B0604030504040204" pitchFamily="34" charset="0"/>
              </a:rPr>
              <a:t>המאפשר לשחק מול כלל המשתמשים. </a:t>
            </a:r>
            <a:br>
              <a:rPr lang="en-US" sz="2000" dirty="0">
                <a:latin typeface="verdana" panose="020B0604030504040204" pitchFamily="34" charset="0"/>
              </a:rPr>
            </a:br>
            <a:endParaRPr lang="en-US" sz="2000" dirty="0"/>
          </a:p>
        </p:txBody>
      </p:sp>
      <p:pic>
        <p:nvPicPr>
          <p:cNvPr id="6" name="Picture 5" descr="A round orange object with a skull on it&#10;&#10;Description automatically generated">
            <a:extLst>
              <a:ext uri="{FF2B5EF4-FFF2-40B4-BE49-F238E27FC236}">
                <a16:creationId xmlns:a16="http://schemas.microsoft.com/office/drawing/2014/main" id="{0A145FEB-8A55-4A75-5D21-5EBEB740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18" y="1718421"/>
            <a:ext cx="536868" cy="529985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36BDEC5A-A3F2-CAF6-1E7E-4FADDEA82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8" r="21091" b="-2"/>
          <a:stretch/>
        </p:blipFill>
        <p:spPr>
          <a:xfrm>
            <a:off x="5143500" y="1504356"/>
            <a:ext cx="3350062" cy="3350062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1E0B1EE-43D3-D21B-F063-6174579006B3}"/>
              </a:ext>
            </a:extLst>
          </p:cNvPr>
          <p:cNvSpPr/>
          <p:nvPr/>
        </p:nvSpPr>
        <p:spPr>
          <a:xfrm>
            <a:off x="4990267" y="3880279"/>
            <a:ext cx="975485" cy="974139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  <a:lumMod val="0"/>
                  <a:alpha val="79000"/>
                </a:schemeClr>
              </a:gs>
              <a:gs pos="84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94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350" dirty="0"/>
          </a:p>
        </p:txBody>
      </p:sp>
    </p:spTree>
    <p:extLst>
      <p:ext uri="{BB962C8B-B14F-4D97-AF65-F5344CB8AC3E}">
        <p14:creationId xmlns:p14="http://schemas.microsoft.com/office/powerpoint/2010/main" val="204241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18019-C48F-78C8-CFDF-C35D00A7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84" y="128255"/>
            <a:ext cx="3404339" cy="95217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r"/>
            <a:r>
              <a:rPr lang="en-US" dirty="0" err="1"/>
              <a:t>הדגמת</a:t>
            </a:r>
            <a:r>
              <a:rPr lang="en-US" dirty="0"/>
              <a:t> </a:t>
            </a:r>
            <a:r>
              <a:rPr lang="en-US" dirty="0" err="1"/>
              <a:t>המשחק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A711-E7B8-6E91-EAD8-672C4C38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41273" y="987296"/>
            <a:ext cx="3430437" cy="426395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 algn="r">
              <a:buNone/>
            </a:pPr>
            <a:r>
              <a:rPr lang="en-US" sz="2000" dirty="0" err="1">
                <a:latin typeface="verdana" panose="020B0604030504040204" pitchFamily="34" charset="0"/>
              </a:rPr>
              <a:t>FriendMode</a:t>
            </a:r>
            <a:endParaRPr lang="he-IL" sz="2000" dirty="0">
              <a:latin typeface="verdana" panose="020B0604030504040204" pitchFamily="34" charset="0"/>
            </a:endParaRPr>
          </a:p>
          <a:p>
            <a:pPr marL="342900" lvl="1" indent="0" rtl="1">
              <a:buNone/>
            </a:pPr>
            <a:endParaRPr lang="he-IL" sz="1550" dirty="0">
              <a:latin typeface="verdana" panose="020B0604030504040204" pitchFamily="34" charset="0"/>
            </a:endParaRPr>
          </a:p>
          <a:p>
            <a:pPr marL="0" indent="0" algn="r">
              <a:buNone/>
            </a:pPr>
            <a:endParaRPr lang="he-IL" sz="2000" dirty="0">
              <a:latin typeface="verdana" panose="020B060403050404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6617" y="3964840"/>
            <a:ext cx="550693" cy="570380"/>
            <a:chOff x="5243759" y="1363788"/>
            <a:chExt cx="734257" cy="760506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585" y="4651507"/>
            <a:ext cx="810000" cy="81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780E3EC6-EFE8-E4FE-E2B5-25595C41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54" y="2206493"/>
            <a:ext cx="4037029" cy="222249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F01293-B0CC-3507-53BA-10561675760A}"/>
              </a:ext>
            </a:extLst>
          </p:cNvPr>
          <p:cNvSpPr txBox="1">
            <a:spLocks/>
          </p:cNvSpPr>
          <p:nvPr/>
        </p:nvSpPr>
        <p:spPr>
          <a:xfrm>
            <a:off x="916744" y="1427826"/>
            <a:ext cx="3491793" cy="33040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000" dirty="0">
                <a:latin typeface="verdana" panose="020B0604030504040204" pitchFamily="34" charset="0"/>
              </a:rPr>
              <a:t>מאפשר </a:t>
            </a:r>
            <a:r>
              <a:rPr lang="en-US" sz="2000" dirty="0" err="1">
                <a:latin typeface="verdana" panose="020B0604030504040204" pitchFamily="34" charset="0"/>
              </a:rPr>
              <a:t>ש</a:t>
            </a:r>
            <a:r>
              <a:rPr lang="he-IL" sz="2000" dirty="0">
                <a:latin typeface="verdana" panose="020B0604030504040204" pitchFamily="34" charset="0"/>
              </a:rPr>
              <a:t>ימוש באמצעות הפלאפון האישי.</a:t>
            </a:r>
          </a:p>
          <a:p>
            <a:pPr algn="r" rtl="1">
              <a:lnSpc>
                <a:spcPct val="100000"/>
              </a:lnSpc>
            </a:pPr>
            <a:r>
              <a:rPr lang="he-IL" sz="2000" dirty="0">
                <a:latin typeface="verdana" panose="020B0604030504040204" pitchFamily="34" charset="0"/>
              </a:rPr>
              <a:t>שיפור הדמויות דרך האתר הרשמי של המשחק. </a:t>
            </a:r>
            <a:r>
              <a:rPr lang="he-IL" sz="2000" dirty="0"/>
              <a:t>פיתוח משחק מרובה משתתפים דורש תשתית שרת חזקה.</a:t>
            </a:r>
          </a:p>
          <a:p>
            <a:pPr algn="r" rtl="1">
              <a:lnSpc>
                <a:spcPct val="100000"/>
              </a:lnSpc>
            </a:pPr>
            <a:r>
              <a:rPr lang="he-IL" sz="2000" dirty="0">
                <a:latin typeface="verdana" panose="020B0604030504040204" pitchFamily="34" charset="0"/>
              </a:rPr>
              <a:t>כדי לשחק עם חברים נדרש מחשב בודד לפתיחת החדר, שיאפשר גישה באמצעות קוד מפתח. </a:t>
            </a:r>
          </a:p>
          <a:p>
            <a:pPr algn="r" rtl="1">
              <a:lnSpc>
                <a:spcPct val="100000"/>
              </a:lnSpc>
            </a:pPr>
            <a:r>
              <a:rPr lang="he-IL" sz="2000" dirty="0">
                <a:latin typeface="verdana" panose="020B0604030504040204" pitchFamily="34" charset="0"/>
              </a:rPr>
              <a:t>הפלאפון משמש כשלט מרוחק לשחקן</a:t>
            </a:r>
            <a:endParaRPr lang="en-IL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DF63EE-3FD1-14A1-DD4B-206579F4A2B0}"/>
              </a:ext>
            </a:extLst>
          </p:cNvPr>
          <p:cNvSpPr txBox="1">
            <a:spLocks/>
          </p:cNvSpPr>
          <p:nvPr/>
        </p:nvSpPr>
        <p:spPr>
          <a:xfrm>
            <a:off x="2480800" y="973161"/>
            <a:ext cx="1770785" cy="4263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he-IL" sz="2000" dirty="0">
                <a:latin typeface="verdana" panose="020B0604030504040204" pitchFamily="34" charset="0"/>
              </a:rPr>
              <a:t>או שימוש ב-</a:t>
            </a:r>
          </a:p>
          <a:p>
            <a:pPr marL="342900" lvl="1" indent="0" rtl="1">
              <a:buFont typeface="Arial" panose="020B0604020202020204" pitchFamily="34" charset="0"/>
              <a:buNone/>
            </a:pPr>
            <a:endParaRPr lang="he-IL" sz="1550" dirty="0">
              <a:latin typeface="verdana" panose="020B060403050404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he-IL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0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A1287-8C12-D9AB-7E93-A334C348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536" y="505236"/>
            <a:ext cx="3375422" cy="1172219"/>
          </a:xfrm>
        </p:spPr>
        <p:txBody>
          <a:bodyPr wrap="square" anchor="t">
            <a:normAutofit/>
          </a:bodyPr>
          <a:lstStyle/>
          <a:p>
            <a:pPr algn="r" rtl="1"/>
            <a:r>
              <a:rPr lang="he-IL" dirty="0"/>
              <a:t>ארכיטקטורה 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10" y="3559378"/>
            <a:ext cx="270000" cy="27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6" name="Picture 15" descr="A black and grey logo&#10;&#10;Description automatically generated">
            <a:extLst>
              <a:ext uri="{FF2B5EF4-FFF2-40B4-BE49-F238E27FC236}">
                <a16:creationId xmlns:a16="http://schemas.microsoft.com/office/drawing/2014/main" id="{416C9A87-9F3C-0120-EAE9-6D1F45B519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1224" y="5407457"/>
            <a:ext cx="2283746" cy="831068"/>
          </a:xfrm>
          <a:prstGeom prst="rect">
            <a:avLst/>
          </a:prstGeom>
        </p:spPr>
      </p:pic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FBAAC06D-E2C1-10A1-F07E-FF6C36A9B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09" y="5558062"/>
            <a:ext cx="2054549" cy="593292"/>
          </a:xfrm>
          <a:prstGeom prst="rect">
            <a:avLst/>
          </a:prstGeom>
        </p:spPr>
      </p:pic>
      <p:pic>
        <p:nvPicPr>
          <p:cNvPr id="22" name="Picture 21" descr="A logo with a blue and red design&#10;&#10;Description automatically generated">
            <a:extLst>
              <a:ext uri="{FF2B5EF4-FFF2-40B4-BE49-F238E27FC236}">
                <a16:creationId xmlns:a16="http://schemas.microsoft.com/office/drawing/2014/main" id="{00F9D025-677D-E24D-66E5-8C299E76B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560" y="4460083"/>
            <a:ext cx="1139724" cy="2123225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C011FB6-D5AB-A532-4264-ADE139BCAC50}"/>
              </a:ext>
            </a:extLst>
          </p:cNvPr>
          <p:cNvSpPr txBox="1">
            <a:spLocks/>
          </p:cNvSpPr>
          <p:nvPr/>
        </p:nvSpPr>
        <p:spPr>
          <a:xfrm>
            <a:off x="2115585" y="1240202"/>
            <a:ext cx="6732600" cy="341090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342900" rtl="1"/>
            <a:r>
              <a:rPr lang="he-IL" dirty="0"/>
              <a:t>פיתוח המשחק בוצע באמצעות </a:t>
            </a:r>
            <a:r>
              <a:rPr lang="en-US" dirty="0"/>
              <a:t>Unity </a:t>
            </a:r>
            <a:r>
              <a:rPr lang="he-IL" dirty="0"/>
              <a:t>, מנוע פיתוח משחקים.</a:t>
            </a:r>
            <a:endParaRPr lang="en-US" dirty="0"/>
          </a:p>
          <a:p>
            <a:pPr marL="0" algn="r" defTabSz="342900" rtl="1"/>
            <a:r>
              <a:rPr lang="he-IL" dirty="0"/>
              <a:t> שחקנים ניידים נהנים מ-</a:t>
            </a:r>
            <a:r>
              <a:rPr lang="en-US" dirty="0"/>
              <a:t>React</a:t>
            </a:r>
            <a:r>
              <a:rPr lang="he-IL" dirty="0"/>
              <a:t>, המאפשר מנגנוני שליטה 	אינטואיטיביים דרך הטלפונים הסלולריים האישיים שלהם.</a:t>
            </a:r>
          </a:p>
          <a:p>
            <a:pPr marL="0" algn="r" defTabSz="342900" rtl="1"/>
            <a:r>
              <a:rPr lang="en-US" dirty="0" err="1"/>
              <a:t>ה</a:t>
            </a:r>
            <a:r>
              <a:rPr lang="he-IL" dirty="0"/>
              <a:t>פרויקט משתמש בתשתית שרת חזקה המתארחת ב-</a:t>
            </a:r>
            <a:r>
              <a:rPr lang="en-US" dirty="0"/>
              <a:t>Azure</a:t>
            </a:r>
            <a:r>
              <a:rPr lang="he-IL" dirty="0"/>
              <a:t>. </a:t>
            </a:r>
          </a:p>
          <a:p>
            <a:pPr marL="0" algn="r" defTabSz="342900" rtl="1"/>
            <a:r>
              <a:rPr lang="he-IL" dirty="0"/>
              <a:t>כולל שרת משחק ייעודי שנכתב  ב-</a:t>
            </a:r>
            <a:r>
              <a:rPr lang="en-US" dirty="0"/>
              <a:t> Java</a:t>
            </a:r>
            <a:endParaRPr lang="en-IL" sz="2000" dirty="0"/>
          </a:p>
        </p:txBody>
      </p:sp>
      <p:pic>
        <p:nvPicPr>
          <p:cNvPr id="4" name="Picture 3" descr="A blue and black symbol&#10;&#10;Description automatically generated">
            <a:extLst>
              <a:ext uri="{FF2B5EF4-FFF2-40B4-BE49-F238E27FC236}">
                <a16:creationId xmlns:a16="http://schemas.microsoft.com/office/drawing/2014/main" id="{1B41663C-BAE5-1FF5-2BC3-776E5AD36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367" y="5283752"/>
            <a:ext cx="1106188" cy="9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4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EE33C-BA8A-43C6-B9D1-DA3FF52F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649" y="811300"/>
            <a:ext cx="4417270" cy="745982"/>
          </a:xfrm>
        </p:spPr>
        <p:txBody>
          <a:bodyPr wrap="square" anchor="b">
            <a:normAutofit/>
          </a:bodyPr>
          <a:lstStyle/>
          <a:p>
            <a:pPr algn="r"/>
            <a:r>
              <a:rPr lang="he-IL" dirty="0"/>
              <a:t>פתרונות נוספים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6195C-6506-17C1-5843-B93070B4B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5" y="1801468"/>
            <a:ext cx="6369627" cy="2209423"/>
          </a:xfrm>
        </p:spPr>
        <p:txBody>
          <a:bodyPr anchor="t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e-IL" sz="2000" dirty="0"/>
              <a:t>משחקים אחרים באותו הסגנון יכולים לתרום לפתרון הבעיה אך ראוי לציין כי אין הרבה תחרות בשוק למשחקים מסוג זה.</a:t>
            </a:r>
          </a:p>
          <a:p>
            <a:pPr algn="r" rtl="1">
              <a:lnSpc>
                <a:spcPct val="100000"/>
              </a:lnSpc>
            </a:pPr>
            <a:r>
              <a:rPr lang="he-IL" sz="2000" dirty="0"/>
              <a:t>כל משחק חדש שיוצא משתדל להיות הכי חדשני שניתן. </a:t>
            </a:r>
          </a:p>
          <a:p>
            <a:pPr algn="r" rtl="1">
              <a:lnSpc>
                <a:spcPct val="100000"/>
              </a:lnSpc>
            </a:pPr>
            <a:r>
              <a:rPr lang="he-IL" sz="2000" dirty="0"/>
              <a:t>בעולם </a:t>
            </a:r>
            <a:r>
              <a:rPr lang="he-IL" sz="2000" dirty="0" err="1"/>
              <a:t>הגיימינג</a:t>
            </a:r>
            <a:r>
              <a:rPr lang="he-IL" sz="2000" dirty="0"/>
              <a:t> קיומו של משחק אחד לא מונע ממשחק אחר לצמוח ולתרום לז'אנר, כך שכל משחק נוסף תורם לבעיה.</a:t>
            </a:r>
            <a:br>
              <a:rPr lang="en-US" sz="2000" dirty="0"/>
            </a:br>
            <a:endParaRPr lang="he-IL" sz="2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3173" y="5187547"/>
            <a:ext cx="5730827" cy="813203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060257-FF26-C4B5-9484-54515C892AAA}"/>
              </a:ext>
            </a:extLst>
          </p:cNvPr>
          <p:cNvSpPr/>
          <p:nvPr/>
        </p:nvSpPr>
        <p:spPr>
          <a:xfrm>
            <a:off x="6860789" y="1517914"/>
            <a:ext cx="1922318" cy="171181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AAC706-9835-3BAE-522A-838F3DD15D1C}"/>
              </a:ext>
            </a:extLst>
          </p:cNvPr>
          <p:cNvSpPr/>
          <p:nvPr/>
        </p:nvSpPr>
        <p:spPr>
          <a:xfrm>
            <a:off x="6860789" y="3882334"/>
            <a:ext cx="1810070" cy="17118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350" dirty="0"/>
          </a:p>
        </p:txBody>
      </p:sp>
    </p:spTree>
    <p:extLst>
      <p:ext uri="{BB962C8B-B14F-4D97-AF65-F5344CB8AC3E}">
        <p14:creationId xmlns:p14="http://schemas.microsoft.com/office/powerpoint/2010/main" val="334953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9737-C856-9A35-DFA5-BF6A9BD8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102" y="596473"/>
            <a:ext cx="3509056" cy="639848"/>
          </a:xfrm>
        </p:spPr>
        <p:txBody>
          <a:bodyPr/>
          <a:lstStyle/>
          <a:p>
            <a:pPr algn="r"/>
            <a:r>
              <a:rPr lang="he-IL" dirty="0"/>
              <a:t>סיכום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7D2B-8029-E4A9-4AAC-0BCB535F744D}"/>
              </a:ext>
            </a:extLst>
          </p:cNvPr>
          <p:cNvSpPr txBox="1"/>
          <p:nvPr/>
        </p:nvSpPr>
        <p:spPr>
          <a:xfrm>
            <a:off x="202198" y="1120963"/>
            <a:ext cx="8727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defTabSz="342900" rtl="1">
              <a:buFont typeface="Arial" panose="020B0604020202020204" pitchFamily="34" charset="0"/>
              <a:buChar char="•"/>
            </a:pPr>
            <a:endParaRPr lang="he-IL" sz="2000" dirty="0">
              <a:solidFill>
                <a:schemeClr val="tx2"/>
              </a:solidFill>
            </a:endParaRPr>
          </a:p>
          <a:p>
            <a:pPr marL="342900" indent="-342900" algn="r" defTabSz="342900" rtl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65000"/>
                  </a:schemeClr>
                </a:solidFill>
              </a:rPr>
              <a:t>CosmicRace</a:t>
            </a: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 הוא משחק מרוץ דו-ממדי המזמין שחקנים לצאת למרוצים 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ברחבי היקום. </a:t>
            </a:r>
          </a:p>
          <a:p>
            <a:pPr marL="342900" indent="-342900" algn="r" defTabSz="342900" rtl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65000"/>
                  </a:schemeClr>
                </a:solidFill>
              </a:rPr>
              <a:t>CosmicRace</a:t>
            </a: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 מציע שני מצבי משחק עיקריים: תחרויות מקוונות ו-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</a:rPr>
              <a:t>FriendMode</a:t>
            </a: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. </a:t>
            </a:r>
          </a:p>
          <a:p>
            <a:pPr marL="342900" indent="-342900" algn="r" defTabSz="342900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שחקנים יכולים לבחון את כישוריהם מול יריבים מרחבי העולם.</a:t>
            </a:r>
          </a:p>
          <a:p>
            <a:pPr marL="342900" indent="-342900" algn="r" defTabSz="342900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 ב-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</a:rPr>
              <a:t>FriendMode</a:t>
            </a: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שחקנים יכולים להתאסף עם חבריהם וליהנות ממפגשי מרוץ תוססים באמצעות מחשב יחיד כמארח המשחק.</a:t>
            </a:r>
          </a:p>
          <a:p>
            <a:pPr marL="342900" indent="-342900" algn="r" defTabSz="342900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>
                    <a:lumMod val="65000"/>
                  </a:schemeClr>
                </a:solidFill>
              </a:rPr>
              <a:t> על ידי שימוש בטלפונים הסלולריים האישיים שלהם כשלט רחוק, לשלוט בדמויות שלהם במשחק המוצגות על מסך הטלוויזיה ולשפר את הדמויות שלהם באתר המשחק. </a:t>
            </a:r>
            <a:br>
              <a:rPr lang="en-US" sz="2000" dirty="0"/>
            </a:br>
            <a:endParaRPr lang="he-IL" sz="2000" dirty="0"/>
          </a:p>
        </p:txBody>
      </p:sp>
      <p:pic>
        <p:nvPicPr>
          <p:cNvPr id="11" name="Picture 10" descr="A cartoon of a dog&#10;&#10;Description automatically generated">
            <a:extLst>
              <a:ext uri="{FF2B5EF4-FFF2-40B4-BE49-F238E27FC236}">
                <a16:creationId xmlns:a16="http://schemas.microsoft.com/office/drawing/2014/main" id="{DC11D29F-2064-599E-786D-AD9872405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387" y="5308864"/>
            <a:ext cx="785718" cy="899316"/>
          </a:xfrm>
          <a:prstGeom prst="rect">
            <a:avLst/>
          </a:prstGeom>
        </p:spPr>
      </p:pic>
      <p:pic>
        <p:nvPicPr>
          <p:cNvPr id="13" name="Picture 12" descr="A cartoon of a frog&#10;&#10;Description automatically generated">
            <a:extLst>
              <a:ext uri="{FF2B5EF4-FFF2-40B4-BE49-F238E27FC236}">
                <a16:creationId xmlns:a16="http://schemas.microsoft.com/office/drawing/2014/main" id="{CE348F64-484D-628E-F29B-C346D09F8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43" y="5308864"/>
            <a:ext cx="828318" cy="899316"/>
          </a:xfrm>
          <a:prstGeom prst="rect">
            <a:avLst/>
          </a:prstGeom>
        </p:spPr>
      </p:pic>
      <p:pic>
        <p:nvPicPr>
          <p:cNvPr id="15" name="Picture 14" descr="A cartoon character in a pink and white garment&#10;&#10;Description automatically generated">
            <a:extLst>
              <a:ext uri="{FF2B5EF4-FFF2-40B4-BE49-F238E27FC236}">
                <a16:creationId xmlns:a16="http://schemas.microsoft.com/office/drawing/2014/main" id="{3B3689A1-7DEA-5B50-C309-5E427A31B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873" y="5308864"/>
            <a:ext cx="739944" cy="899316"/>
          </a:xfrm>
          <a:prstGeom prst="rect">
            <a:avLst/>
          </a:prstGeom>
        </p:spPr>
      </p:pic>
      <p:pic>
        <p:nvPicPr>
          <p:cNvPr id="17" name="Picture 16" descr="A pixelated cartoon character&#10;&#10;Description automatically generated">
            <a:extLst>
              <a:ext uri="{FF2B5EF4-FFF2-40B4-BE49-F238E27FC236}">
                <a16:creationId xmlns:a16="http://schemas.microsoft.com/office/drawing/2014/main" id="{8D63883C-BE73-0E0D-D0B1-8BBDCE5FF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233" y="5307223"/>
            <a:ext cx="785718" cy="900957"/>
          </a:xfrm>
          <a:prstGeom prst="rect">
            <a:avLst/>
          </a:prstGeom>
        </p:spPr>
      </p:pic>
      <p:pic>
        <p:nvPicPr>
          <p:cNvPr id="18" name="Picture 17" descr="A round orange object with a skull on it&#10;&#10;Description automatically generated">
            <a:extLst>
              <a:ext uri="{FF2B5EF4-FFF2-40B4-BE49-F238E27FC236}">
                <a16:creationId xmlns:a16="http://schemas.microsoft.com/office/drawing/2014/main" id="{B2473FEC-046B-919B-535C-76A18689F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065" y="636893"/>
            <a:ext cx="540079" cy="53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07006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518</TotalTime>
  <Words>354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Courier New</vt:lpstr>
      <vt:lpstr>Sitka Heading</vt:lpstr>
      <vt:lpstr>Source Sans Pro</vt:lpstr>
      <vt:lpstr>verdana</vt:lpstr>
      <vt:lpstr>3DFloatVTI</vt:lpstr>
      <vt:lpstr>PowerPoint Presentation</vt:lpstr>
      <vt:lpstr>תיאור הבעיה</vt:lpstr>
      <vt:lpstr>תיאור הפתרון </vt:lpstr>
      <vt:lpstr>הדגמת המשחק</vt:lpstr>
      <vt:lpstr>הדגמת המשחק</vt:lpstr>
      <vt:lpstr>ארכיטקטורה </vt:lpstr>
      <vt:lpstr>פתרונות נוספים</vt:lpstr>
      <vt:lpstr>סיכום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Dvir Magen</dc:creator>
  <cp:lastModifiedBy>Dvir Magen</cp:lastModifiedBy>
  <cp:revision>15</cp:revision>
  <dcterms:created xsi:type="dcterms:W3CDTF">2023-07-14T13:02:31Z</dcterms:created>
  <dcterms:modified xsi:type="dcterms:W3CDTF">2023-07-22T20:28:51Z</dcterms:modified>
</cp:coreProperties>
</file>