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</p:sldIdLst>
  <p:sldSz cx="14630400" cy="8229600"/>
  <p:notesSz cx="8229600" cy="14630400"/>
  <p:embeddedFontLst>
    <p:embeddedFont>
      <p:font typeface="Alexandria Semi Bold" panose="020B0604020202020204" charset="-78"/>
      <p:regular r:id="rId12"/>
    </p:embeddedFont>
    <p:embeddedFont>
      <p:font typeface="Crimson Pro Semi Bold" panose="020B0604020202020204" charset="0"/>
      <p:regular r:id="rId13"/>
    </p:embeddedFont>
    <p:embeddedFont>
      <p:font typeface="Heebo" pitchFamily="2" charset="-79"/>
      <p:regular r:id="rId14"/>
    </p:embeddedFont>
    <p:embeddedFont>
      <p:font typeface="Sora Light" panose="020B0604020202020204" charset="0"/>
      <p:regular r:id="rId15"/>
    </p:embeddedFont>
  </p:embeddedFontLst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76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1030129"/>
            <a:ext cx="5269706" cy="297846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537841" y="983813"/>
            <a:ext cx="1855351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758309" y="4548783"/>
            <a:ext cx="7627382" cy="1353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WorkBridge: Organizational Social Network</a:t>
            </a:r>
            <a:endParaRPr lang="en-US" sz="4250" dirty="0"/>
          </a:p>
        </p:txBody>
      </p:sp>
      <p:sp>
        <p:nvSpPr>
          <p:cNvPr id="6" name="Text 2"/>
          <p:cNvSpPr/>
          <p:nvPr/>
        </p:nvSpPr>
        <p:spPr>
          <a:xfrm>
            <a:off x="758309" y="6211491"/>
            <a:ext cx="7627382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 unified workplace collaboration platform by Maor Sapo, Roy Har Zion, and Shai Yona.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758309" y="7101602"/>
            <a:ext cx="7627382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WorkBridge simplifies communication and builds stronger communities.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196459"/>
            <a:ext cx="6073021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What is WorkBridge?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2234089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IL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397" y="2264033"/>
            <a:ext cx="342067" cy="42755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48726" y="2308503"/>
            <a:ext cx="300751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Centralized Platform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6948726" y="2794635"/>
            <a:ext cx="6923365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WorkBridge simplifies organizational communication, collaboration, and community-building in one place.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6244709" y="3921323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IL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397" y="3951268"/>
            <a:ext cx="342067" cy="42755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48726" y="399573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Key Features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6948726" y="4481870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Organizational Feed for announcements</a:t>
            </a:r>
            <a:endParaRPr lang="en-US" sz="1700" dirty="0"/>
          </a:p>
        </p:txBody>
      </p:sp>
      <p:sp>
        <p:nvSpPr>
          <p:cNvPr id="12" name="Text 7"/>
          <p:cNvSpPr/>
          <p:nvPr/>
        </p:nvSpPr>
        <p:spPr>
          <a:xfrm>
            <a:off x="6948726" y="4904303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Private &amp; Group Chats with history</a:t>
            </a:r>
            <a:endParaRPr lang="en-US" sz="1700" dirty="0"/>
          </a:p>
        </p:txBody>
      </p:sp>
      <p:sp>
        <p:nvSpPr>
          <p:cNvPr id="13" name="Text 8"/>
          <p:cNvSpPr/>
          <p:nvPr/>
        </p:nvSpPr>
        <p:spPr>
          <a:xfrm>
            <a:off x="6948726" y="5326737"/>
            <a:ext cx="692336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Team Spaces for professional and social groups</a:t>
            </a:r>
            <a:endParaRPr lang="en-US" sz="1700" dirty="0"/>
          </a:p>
        </p:txBody>
      </p:sp>
      <p:sp>
        <p:nvSpPr>
          <p:cNvPr id="14" name="Text 9"/>
          <p:cNvSpPr/>
          <p:nvPr/>
        </p:nvSpPr>
        <p:spPr>
          <a:xfrm>
            <a:off x="6948726" y="5749171"/>
            <a:ext cx="6923365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Seamless Meeting Integration with Google Calendar and Zoom</a:t>
            </a:r>
            <a:endParaRPr lang="en-US" sz="1700" dirty="0"/>
          </a:p>
        </p:txBody>
      </p:sp>
      <p:sp>
        <p:nvSpPr>
          <p:cNvPr id="15" name="Text 10"/>
          <p:cNvSpPr/>
          <p:nvPr/>
        </p:nvSpPr>
        <p:spPr>
          <a:xfrm>
            <a:off x="6244709" y="6686312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It integrates existing tools, providing an intuitive, unified interface.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>
              <a:alpha val="85000"/>
            </a:srgbClr>
          </a:solidFill>
          <a:ln/>
        </p:spPr>
        <p:txBody>
          <a:bodyPr/>
          <a:lstStyle/>
          <a:p>
            <a:endParaRPr lang="en-IL"/>
          </a:p>
        </p:txBody>
      </p:sp>
      <p:sp>
        <p:nvSpPr>
          <p:cNvPr id="4" name="Text 1"/>
          <p:cNvSpPr/>
          <p:nvPr/>
        </p:nvSpPr>
        <p:spPr>
          <a:xfrm>
            <a:off x="758309" y="2213491"/>
            <a:ext cx="12357497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The Problem: Fragmented Communication</a:t>
            </a:r>
            <a:endParaRPr lang="en-US" sz="4450" dirty="0"/>
          </a:p>
        </p:txBody>
      </p:sp>
      <p:sp>
        <p:nvSpPr>
          <p:cNvPr id="5" name="Shape 2"/>
          <p:cNvSpPr/>
          <p:nvPr/>
        </p:nvSpPr>
        <p:spPr>
          <a:xfrm>
            <a:off x="758309" y="3251121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IL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97" y="3281065"/>
            <a:ext cx="342067" cy="42755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462326" y="332553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Scattered Tools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1462326" y="3811667"/>
            <a:ext cx="571750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WhatsApp for quick chats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1462326" y="4234101"/>
            <a:ext cx="571750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Slack or Email for teams</a:t>
            </a:r>
            <a:endParaRPr lang="en-US" sz="1700" dirty="0"/>
          </a:p>
        </p:txBody>
      </p:sp>
      <p:sp>
        <p:nvSpPr>
          <p:cNvPr id="10" name="Text 6"/>
          <p:cNvSpPr/>
          <p:nvPr/>
        </p:nvSpPr>
        <p:spPr>
          <a:xfrm>
            <a:off x="1462326" y="4656534"/>
            <a:ext cx="571750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Google Calendar &amp; Zoom for meetings</a:t>
            </a:r>
            <a:endParaRPr lang="en-US" sz="1700" dirty="0"/>
          </a:p>
        </p:txBody>
      </p:sp>
      <p:sp>
        <p:nvSpPr>
          <p:cNvPr id="11" name="Text 7"/>
          <p:cNvSpPr/>
          <p:nvPr/>
        </p:nvSpPr>
        <p:spPr>
          <a:xfrm>
            <a:off x="1462326" y="5078968"/>
            <a:ext cx="571750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Google Drive for documents</a:t>
            </a:r>
            <a:endParaRPr lang="en-US" sz="1700" dirty="0"/>
          </a:p>
        </p:txBody>
      </p:sp>
      <p:sp>
        <p:nvSpPr>
          <p:cNvPr id="12" name="Shape 8"/>
          <p:cNvSpPr/>
          <p:nvPr/>
        </p:nvSpPr>
        <p:spPr>
          <a:xfrm>
            <a:off x="7450574" y="3251121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IL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262" y="3281065"/>
            <a:ext cx="342067" cy="42755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154591" y="332553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Consequences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8154591" y="3811667"/>
            <a:ext cx="571750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Frequent platform switching</a:t>
            </a:r>
            <a:endParaRPr lang="en-US" sz="1700" dirty="0"/>
          </a:p>
        </p:txBody>
      </p:sp>
      <p:sp>
        <p:nvSpPr>
          <p:cNvPr id="16" name="Text 11"/>
          <p:cNvSpPr/>
          <p:nvPr/>
        </p:nvSpPr>
        <p:spPr>
          <a:xfrm>
            <a:off x="8154591" y="4234101"/>
            <a:ext cx="571750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No single overview</a:t>
            </a:r>
            <a:endParaRPr lang="en-US" sz="1700" dirty="0"/>
          </a:p>
        </p:txBody>
      </p:sp>
      <p:sp>
        <p:nvSpPr>
          <p:cNvPr id="17" name="Text 12"/>
          <p:cNvSpPr/>
          <p:nvPr/>
        </p:nvSpPr>
        <p:spPr>
          <a:xfrm>
            <a:off x="8154591" y="4656534"/>
            <a:ext cx="571750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Disconnected people and tasks</a:t>
            </a:r>
            <a:endParaRPr lang="en-US" sz="1700" dirty="0"/>
          </a:p>
        </p:txBody>
      </p:sp>
      <p:sp>
        <p:nvSpPr>
          <p:cNvPr id="18" name="Text 13"/>
          <p:cNvSpPr/>
          <p:nvPr/>
        </p:nvSpPr>
        <p:spPr>
          <a:xfrm>
            <a:off x="8154591" y="5078968"/>
            <a:ext cx="571750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Difficult onboarding</a:t>
            </a:r>
            <a:endParaRPr lang="en-US" sz="1700" dirty="0"/>
          </a:p>
        </p:txBody>
      </p:sp>
      <p:sp>
        <p:nvSpPr>
          <p:cNvPr id="19" name="Text 14"/>
          <p:cNvSpPr/>
          <p:nvPr/>
        </p:nvSpPr>
        <p:spPr>
          <a:xfrm>
            <a:off x="758309" y="5669399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This fragmentation reduces efficiency and causes disconnect within organizations.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15909" y="789980"/>
            <a:ext cx="94561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The Solution: WorkBridge Unification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909" y="2540318"/>
            <a:ext cx="541615" cy="5416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15909" y="329850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Centralized Feed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4415909" y="3784640"/>
            <a:ext cx="459271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See updates across teams and the whole organization.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9374" y="2540318"/>
            <a:ext cx="541615" cy="54161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279374" y="329850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Persistent Chat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9279374" y="3784640"/>
            <a:ext cx="459271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Real-time chat with full message history.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5909" y="4911328"/>
            <a:ext cx="541615" cy="54161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415909" y="566951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Structured Groups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4415909" y="6155650"/>
            <a:ext cx="459271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For departments, projects, or interest-based communities.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9374" y="4911328"/>
            <a:ext cx="541615" cy="54161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279374" y="566951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Integrated Tools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9279374" y="6155650"/>
            <a:ext cx="459271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Calendar, Zoom, and shared resources all in one place.</a:t>
            </a:r>
            <a:endParaRPr lang="en-US" sz="1700" dirty="0"/>
          </a:p>
        </p:txBody>
      </p:sp>
      <p:sp>
        <p:nvSpPr>
          <p:cNvPr id="16" name="Text 9"/>
          <p:cNvSpPr/>
          <p:nvPr/>
        </p:nvSpPr>
        <p:spPr>
          <a:xfrm>
            <a:off x="4415909" y="7092791"/>
            <a:ext cx="94561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WorkBridge delivers less distraction, better connection, and more clarity.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141571"/>
            <a:ext cx="597038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What is Kubernetes?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709" y="2179201"/>
            <a:ext cx="541615" cy="5416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44709" y="293739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Scalability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44709" y="3423523"/>
            <a:ext cx="367831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Automatic scaling as needed.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3774" y="2179201"/>
            <a:ext cx="541615" cy="54161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193774" y="293739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High Availability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193774" y="3423523"/>
            <a:ext cx="367831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Multi-pod deployments with health checks.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4709" y="4550212"/>
            <a:ext cx="541615" cy="54161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44709" y="5308402"/>
            <a:ext cx="3340060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Resource Management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44709" y="5794534"/>
            <a:ext cx="367831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Efficient allocation for optimal performance.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3774" y="4550212"/>
            <a:ext cx="541615" cy="54161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193774" y="5308402"/>
            <a:ext cx="3678317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Environment Management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193774" y="6150769"/>
            <a:ext cx="3678317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Secure, isolated environments.</a:t>
            </a:r>
            <a:endParaRPr lang="en-US" sz="1700" dirty="0"/>
          </a:p>
        </p:txBody>
      </p:sp>
      <p:sp>
        <p:nvSpPr>
          <p:cNvPr id="16" name="Text 9"/>
          <p:cNvSpPr/>
          <p:nvPr/>
        </p:nvSpPr>
        <p:spPr>
          <a:xfrm>
            <a:off x="6244709" y="6741200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237298"/>
            <a:ext cx="1230725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Kubernetes and WorkBridge Microservices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303621" y="280344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Authentication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3289578"/>
            <a:ext cx="439602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User identity and access.</a:t>
            </a:r>
            <a:endParaRPr lang="en-US" sz="17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256" y="2383274"/>
            <a:ext cx="3671768" cy="3671768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614690" y="2909709"/>
            <a:ext cx="541615" cy="541615"/>
          </a:xfrm>
          <a:prstGeom prst="roundRect">
            <a:avLst>
              <a:gd name="adj" fmla="val 1686596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IL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637" y="3028176"/>
            <a:ext cx="243721" cy="30468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75946" y="247042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Chat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75946" y="2956560"/>
            <a:ext cx="439614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Messaging functionality.</a:t>
            </a:r>
            <a:endParaRPr lang="en-US" sz="17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256" y="2383274"/>
            <a:ext cx="3671768" cy="3671768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7590294" y="2267724"/>
            <a:ext cx="541615" cy="541615"/>
          </a:xfrm>
          <a:prstGeom prst="roundRect">
            <a:avLst>
              <a:gd name="adj" fmla="val 1686596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IL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241" y="2386191"/>
            <a:ext cx="243721" cy="30468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584293" y="380261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Media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584293" y="4288750"/>
            <a:ext cx="428779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File sharing and uploads.</a:t>
            </a:r>
            <a:endParaRPr lang="en-US" sz="17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9256" y="2383274"/>
            <a:ext cx="3671768" cy="3671768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8811280" y="3948291"/>
            <a:ext cx="541615" cy="541615"/>
          </a:xfrm>
          <a:prstGeom prst="roundRect">
            <a:avLst>
              <a:gd name="adj" fmla="val 1686596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IL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0227" y="4066758"/>
            <a:ext cx="243721" cy="304681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9475946" y="513492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Frontend</a:t>
            </a:r>
            <a:endParaRPr lang="en-US" sz="2200" dirty="0"/>
          </a:p>
        </p:txBody>
      </p:sp>
      <p:sp>
        <p:nvSpPr>
          <p:cNvPr id="19" name="Text 11"/>
          <p:cNvSpPr/>
          <p:nvPr/>
        </p:nvSpPr>
        <p:spPr>
          <a:xfrm>
            <a:off x="9475946" y="5621060"/>
            <a:ext cx="439614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User interface.</a:t>
            </a:r>
            <a:endParaRPr lang="en-US" sz="170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9256" y="2383274"/>
            <a:ext cx="3671768" cy="3671768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7590294" y="5628858"/>
            <a:ext cx="541615" cy="541615"/>
          </a:xfrm>
          <a:prstGeom prst="roundRect">
            <a:avLst>
              <a:gd name="adj" fmla="val 1686596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IL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9241" y="5747325"/>
            <a:ext cx="243721" cy="304681"/>
          </a:xfrm>
          <a:prstGeom prst="rect">
            <a:avLst/>
          </a:prstGeom>
        </p:spPr>
      </p:pic>
      <p:sp>
        <p:nvSpPr>
          <p:cNvPr id="23" name="Text 13"/>
          <p:cNvSpPr/>
          <p:nvPr/>
        </p:nvSpPr>
        <p:spPr>
          <a:xfrm>
            <a:off x="2303621" y="480179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Database</a:t>
            </a:r>
            <a:endParaRPr lang="en-US" sz="2200" dirty="0"/>
          </a:p>
        </p:txBody>
      </p:sp>
      <p:sp>
        <p:nvSpPr>
          <p:cNvPr id="24" name="Text 14"/>
          <p:cNvSpPr/>
          <p:nvPr/>
        </p:nvSpPr>
        <p:spPr>
          <a:xfrm>
            <a:off x="758309" y="5287923"/>
            <a:ext cx="439602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Data persistence.</a:t>
            </a:r>
            <a:endParaRPr lang="en-US" sz="1700" dirty="0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9256" y="2383274"/>
            <a:ext cx="3671768" cy="3671768"/>
          </a:xfrm>
          <a:prstGeom prst="rect">
            <a:avLst/>
          </a:prstGeom>
        </p:spPr>
      </p:pic>
      <p:sp>
        <p:nvSpPr>
          <p:cNvPr id="26" name="Shape 15"/>
          <p:cNvSpPr/>
          <p:nvPr/>
        </p:nvSpPr>
        <p:spPr>
          <a:xfrm>
            <a:off x="5614690" y="4986873"/>
            <a:ext cx="541615" cy="541615"/>
          </a:xfrm>
          <a:prstGeom prst="roundRect">
            <a:avLst>
              <a:gd name="adj" fmla="val 1686596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IL"/>
          </a:p>
        </p:txBody>
      </p:sp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3637" y="5105340"/>
            <a:ext cx="243721" cy="304681"/>
          </a:xfrm>
          <a:prstGeom prst="rect">
            <a:avLst/>
          </a:prstGeom>
        </p:spPr>
      </p:pic>
      <p:sp>
        <p:nvSpPr>
          <p:cNvPr id="28" name="Text 16"/>
          <p:cNvSpPr/>
          <p:nvPr/>
        </p:nvSpPr>
        <p:spPr>
          <a:xfrm>
            <a:off x="758309" y="6298763"/>
            <a:ext cx="131137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To manage these services, we containerized each one using Docker and with Kubernetes we are able to Deploy each service in its own pod, so they run independently.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3175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52D47"/>
                </a:solidFill>
                <a:latin typeface="Crimson Pro Semi Bold" pitchFamily="34" charset="0"/>
                <a:ea typeface="Crimson Pro Semi Bold" pitchFamily="34" charset="-122"/>
                <a:cs typeface="Crimson Pro Semi Bold" pitchFamily="34" charset="-120"/>
              </a:rPr>
              <a:t>Technologies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80692"/>
            <a:ext cx="7556421" cy="3917156"/>
          </a:xfrm>
          <a:prstGeom prst="roundRect">
            <a:avLst>
              <a:gd name="adj" fmla="val 86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5" name="Shape 2"/>
          <p:cNvSpPr/>
          <p:nvPr/>
        </p:nvSpPr>
        <p:spPr>
          <a:xfrm>
            <a:off x="801410" y="2688312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6" name="Text 3"/>
          <p:cNvSpPr/>
          <p:nvPr/>
        </p:nvSpPr>
        <p:spPr>
          <a:xfrm>
            <a:off x="1028224" y="283202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FastAPI (Python)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02624" y="2832021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Speed and type safety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01410" y="3338632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9" name="Text 6"/>
          <p:cNvSpPr/>
          <p:nvPr/>
        </p:nvSpPr>
        <p:spPr>
          <a:xfrm>
            <a:off x="1028224" y="348234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PostgreSQL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802624" y="348234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ACID transactions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801410" y="3988951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12" name="Text 9"/>
          <p:cNvSpPr/>
          <p:nvPr/>
        </p:nvSpPr>
        <p:spPr>
          <a:xfrm>
            <a:off x="1028224" y="413265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SQLAlchemy ORM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802624" y="413265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Python objects vs SQL queries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01410" y="4639270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15" name="Text 12"/>
          <p:cNvSpPr/>
          <p:nvPr/>
        </p:nvSpPr>
        <p:spPr>
          <a:xfrm>
            <a:off x="1028224" y="478297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JWT Authentication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4802624" y="478297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Stateless and scalable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5289590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18" name="Text 15"/>
          <p:cNvSpPr/>
          <p:nvPr/>
        </p:nvSpPr>
        <p:spPr>
          <a:xfrm>
            <a:off x="1028224" y="543329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Docker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4802624" y="543329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Service containerization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801410" y="5939909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21" name="Text 18"/>
          <p:cNvSpPr/>
          <p:nvPr/>
        </p:nvSpPr>
        <p:spPr>
          <a:xfrm>
            <a:off x="1028224" y="608361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Kubernetes</a:t>
            </a:r>
            <a:endParaRPr lang="en-US" sz="1750" dirty="0"/>
          </a:p>
        </p:txBody>
      </p:sp>
      <p:sp>
        <p:nvSpPr>
          <p:cNvPr id="22" name="Text 19"/>
          <p:cNvSpPr/>
          <p:nvPr/>
        </p:nvSpPr>
        <p:spPr>
          <a:xfrm>
            <a:off x="4802624" y="608361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C4C4D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Container orchestration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845582"/>
            <a:ext cx="6303050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Project Status &amp; Next Steps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439614" y="1675567"/>
            <a:ext cx="22860" cy="5236250"/>
          </a:xfrm>
          <a:prstGeom prst="roundRect">
            <a:avLst>
              <a:gd name="adj" fmla="val 318454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IL"/>
          </a:p>
        </p:txBody>
      </p:sp>
      <p:sp>
        <p:nvSpPr>
          <p:cNvPr id="5" name="Shape 2"/>
          <p:cNvSpPr/>
          <p:nvPr/>
        </p:nvSpPr>
        <p:spPr>
          <a:xfrm>
            <a:off x="6611719" y="1859042"/>
            <a:ext cx="519946" cy="22860"/>
          </a:xfrm>
          <a:prstGeom prst="roundRect">
            <a:avLst>
              <a:gd name="adj" fmla="val 318454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IL"/>
          </a:p>
        </p:txBody>
      </p:sp>
      <p:sp>
        <p:nvSpPr>
          <p:cNvPr id="6" name="Shape 3"/>
          <p:cNvSpPr/>
          <p:nvPr/>
        </p:nvSpPr>
        <p:spPr>
          <a:xfrm>
            <a:off x="6244650" y="1675567"/>
            <a:ext cx="389930" cy="389930"/>
          </a:xfrm>
          <a:prstGeom prst="roundRect">
            <a:avLst>
              <a:gd name="adj" fmla="val 1867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IL"/>
          </a:p>
        </p:txBody>
      </p:sp>
      <p:sp>
        <p:nvSpPr>
          <p:cNvPr id="7" name="Text 4"/>
          <p:cNvSpPr/>
          <p:nvPr/>
        </p:nvSpPr>
        <p:spPr>
          <a:xfrm>
            <a:off x="6302752" y="1699439"/>
            <a:ext cx="273606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1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7306270" y="1735098"/>
            <a:ext cx="2280642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What's Done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306270" y="2124194"/>
            <a:ext cx="6565821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Auth flow end-to-end (FastAPI + React)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7306270" y="2462093"/>
            <a:ext cx="6565821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DB schema for users &amp; chat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7306270" y="2799993"/>
            <a:ext cx="6565821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Basic React pages: login, dashboard, chat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7306270" y="3137892"/>
            <a:ext cx="6565821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Initial chat endpoint + UI</a:t>
            </a:r>
            <a:endParaRPr lang="en-US" sz="1350" dirty="0"/>
          </a:p>
        </p:txBody>
      </p:sp>
      <p:sp>
        <p:nvSpPr>
          <p:cNvPr id="13" name="Shape 10"/>
          <p:cNvSpPr/>
          <p:nvPr/>
        </p:nvSpPr>
        <p:spPr>
          <a:xfrm>
            <a:off x="6611719" y="3945255"/>
            <a:ext cx="519946" cy="22860"/>
          </a:xfrm>
          <a:prstGeom prst="roundRect">
            <a:avLst>
              <a:gd name="adj" fmla="val 318454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IL"/>
          </a:p>
        </p:txBody>
      </p:sp>
      <p:sp>
        <p:nvSpPr>
          <p:cNvPr id="14" name="Shape 11"/>
          <p:cNvSpPr/>
          <p:nvPr/>
        </p:nvSpPr>
        <p:spPr>
          <a:xfrm>
            <a:off x="6244650" y="3761780"/>
            <a:ext cx="389930" cy="389930"/>
          </a:xfrm>
          <a:prstGeom prst="roundRect">
            <a:avLst>
              <a:gd name="adj" fmla="val 1867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IL"/>
          </a:p>
        </p:txBody>
      </p:sp>
      <p:sp>
        <p:nvSpPr>
          <p:cNvPr id="15" name="Text 12"/>
          <p:cNvSpPr/>
          <p:nvPr/>
        </p:nvSpPr>
        <p:spPr>
          <a:xfrm>
            <a:off x="6302752" y="3785652"/>
            <a:ext cx="273606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2</a:t>
            </a:r>
            <a:endParaRPr lang="en-US" sz="2150" dirty="0"/>
          </a:p>
        </p:txBody>
      </p:sp>
      <p:sp>
        <p:nvSpPr>
          <p:cNvPr id="16" name="Text 13"/>
          <p:cNvSpPr/>
          <p:nvPr/>
        </p:nvSpPr>
        <p:spPr>
          <a:xfrm>
            <a:off x="7306270" y="3821311"/>
            <a:ext cx="2826544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Must-Have (Before Final)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7306270" y="4210407"/>
            <a:ext cx="6565821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Full UI for messages &amp; group management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7306270" y="4548307"/>
            <a:ext cx="6565821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Organizational Feed (backend + frontend)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7306270" y="4886206"/>
            <a:ext cx="6565821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Kubernetes deployment setup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7306270" y="5224105"/>
            <a:ext cx="6565821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Add real-time messaging support (WebSocket)</a:t>
            </a:r>
            <a:endParaRPr lang="en-US" sz="1350" dirty="0"/>
          </a:p>
        </p:txBody>
      </p:sp>
      <p:sp>
        <p:nvSpPr>
          <p:cNvPr id="21" name="Shape 18"/>
          <p:cNvSpPr/>
          <p:nvPr/>
        </p:nvSpPr>
        <p:spPr>
          <a:xfrm>
            <a:off x="6611719" y="6031468"/>
            <a:ext cx="519946" cy="22860"/>
          </a:xfrm>
          <a:prstGeom prst="roundRect">
            <a:avLst>
              <a:gd name="adj" fmla="val 318454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en-IL"/>
          </a:p>
        </p:txBody>
      </p:sp>
      <p:sp>
        <p:nvSpPr>
          <p:cNvPr id="22" name="Shape 19"/>
          <p:cNvSpPr/>
          <p:nvPr/>
        </p:nvSpPr>
        <p:spPr>
          <a:xfrm>
            <a:off x="6244650" y="5847993"/>
            <a:ext cx="389930" cy="389930"/>
          </a:xfrm>
          <a:prstGeom prst="roundRect">
            <a:avLst>
              <a:gd name="adj" fmla="val 1867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IL"/>
          </a:p>
        </p:txBody>
      </p:sp>
      <p:sp>
        <p:nvSpPr>
          <p:cNvPr id="23" name="Text 20"/>
          <p:cNvSpPr/>
          <p:nvPr/>
        </p:nvSpPr>
        <p:spPr>
          <a:xfrm>
            <a:off x="6302752" y="5871865"/>
            <a:ext cx="273606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</a:t>
            </a:r>
            <a:endParaRPr lang="en-US" sz="2150" dirty="0"/>
          </a:p>
        </p:txBody>
      </p:sp>
      <p:sp>
        <p:nvSpPr>
          <p:cNvPr id="24" name="Text 21"/>
          <p:cNvSpPr/>
          <p:nvPr/>
        </p:nvSpPr>
        <p:spPr>
          <a:xfrm>
            <a:off x="7306270" y="5907524"/>
            <a:ext cx="2280642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Nice-to-Have</a:t>
            </a:r>
            <a:endParaRPr lang="en-US" sz="1750" dirty="0"/>
          </a:p>
        </p:txBody>
      </p:sp>
      <p:sp>
        <p:nvSpPr>
          <p:cNvPr id="25" name="Text 22"/>
          <p:cNvSpPr/>
          <p:nvPr/>
        </p:nvSpPr>
        <p:spPr>
          <a:xfrm>
            <a:off x="7306270" y="6296620"/>
            <a:ext cx="6565821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File sharing per group</a:t>
            </a:r>
            <a:endParaRPr lang="en-US" sz="1350" dirty="0"/>
          </a:p>
        </p:txBody>
      </p:sp>
      <p:sp>
        <p:nvSpPr>
          <p:cNvPr id="26" name="Text 23"/>
          <p:cNvSpPr/>
          <p:nvPr/>
        </p:nvSpPr>
        <p:spPr>
          <a:xfrm>
            <a:off x="7306270" y="6634520"/>
            <a:ext cx="6565821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Offline read-only mode</a:t>
            </a:r>
            <a:endParaRPr lang="en-US" sz="1350" dirty="0"/>
          </a:p>
        </p:txBody>
      </p:sp>
      <p:sp>
        <p:nvSpPr>
          <p:cNvPr id="27" name="Text 24"/>
          <p:cNvSpPr/>
          <p:nvPr/>
        </p:nvSpPr>
        <p:spPr>
          <a:xfrm>
            <a:off x="6244709" y="7106722"/>
            <a:ext cx="7627382" cy="277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We have a solid foundation and clear steps for completion and future enhancements.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4027884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THANK YOU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5065514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IL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97" y="5095458"/>
            <a:ext cx="342067" cy="42755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62326" y="513992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Our Vision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462326" y="5626060"/>
            <a:ext cx="3486745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Unified workplace collaboration.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5219819" y="5065514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IL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507" y="5095458"/>
            <a:ext cx="342067" cy="42755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23836" y="513992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User Experience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923836" y="5626060"/>
            <a:ext cx="348674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Intuitive and efficient design.</a:t>
            </a:r>
            <a:endParaRPr lang="en-US" sz="1700" dirty="0"/>
          </a:p>
        </p:txBody>
      </p:sp>
      <p:sp>
        <p:nvSpPr>
          <p:cNvPr id="12" name="Shape 7"/>
          <p:cNvSpPr/>
          <p:nvPr/>
        </p:nvSpPr>
        <p:spPr>
          <a:xfrm>
            <a:off x="9681329" y="5065514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en-IL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4017" y="5095458"/>
            <a:ext cx="342067" cy="42755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385346" y="5139928"/>
            <a:ext cx="311836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Technical Foundation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385346" y="5626060"/>
            <a:ext cx="348674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Built to scale reliably.</a:t>
            </a:r>
            <a:endParaRPr lang="en-US" sz="1700" dirty="0"/>
          </a:p>
        </p:txBody>
      </p:sp>
      <p:sp>
        <p:nvSpPr>
          <p:cNvPr id="16" name="Text 10"/>
          <p:cNvSpPr/>
          <p:nvPr/>
        </p:nvSpPr>
        <p:spPr>
          <a:xfrm>
            <a:off x="758309" y="6563201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We aim to transform workplace interaction. Questions?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450</Words>
  <Application>Microsoft Office PowerPoint</Application>
  <PresentationFormat>Custom</PresentationFormat>
  <Paragraphs>103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Alexandria Semi Bold</vt:lpstr>
      <vt:lpstr>Crimson Pro Semi Bold</vt:lpstr>
      <vt:lpstr>Sora Light</vt:lpstr>
      <vt:lpstr>Heebo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Shai Yona</cp:lastModifiedBy>
  <cp:revision>3</cp:revision>
  <dcterms:created xsi:type="dcterms:W3CDTF">2025-06-05T14:24:25Z</dcterms:created>
  <dcterms:modified xsi:type="dcterms:W3CDTF">2025-06-05T14:28:18Z</dcterms:modified>
</cp:coreProperties>
</file>