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1"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31799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404650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4695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213081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4571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107198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3262549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302869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78649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CE3D1-C59E-4EDC-ADAF-90A0BE0051A5}" type="datetimeFigureOut">
              <a:rPr lang="en-IL" smtClean="0"/>
              <a:t>11/09/2021</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149535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ECE3D1-C59E-4EDC-ADAF-90A0BE0051A5}" type="datetimeFigureOut">
              <a:rPr lang="en-IL" smtClean="0"/>
              <a:t>11/09/2021</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55926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ECE3D1-C59E-4EDC-ADAF-90A0BE0051A5}" type="datetimeFigureOut">
              <a:rPr lang="en-IL" smtClean="0"/>
              <a:t>11/09/2021</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161738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CE3D1-C59E-4EDC-ADAF-90A0BE0051A5}" type="datetimeFigureOut">
              <a:rPr lang="en-IL" smtClean="0"/>
              <a:t>11/09/2021</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109295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CE3D1-C59E-4EDC-ADAF-90A0BE0051A5}" type="datetimeFigureOut">
              <a:rPr lang="en-IL" smtClean="0"/>
              <a:t>11/09/2021</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34150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CE3D1-C59E-4EDC-ADAF-90A0BE0051A5}" type="datetimeFigureOut">
              <a:rPr lang="en-IL" smtClean="0"/>
              <a:t>11/09/2021</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245870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CE3D1-C59E-4EDC-ADAF-90A0BE0051A5}" type="datetimeFigureOut">
              <a:rPr lang="en-IL" smtClean="0"/>
              <a:t>11/09/2021</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8A34E84B-988E-4BB9-AEC9-0E5EFB8BD559}" type="slidenum">
              <a:rPr lang="en-IL" smtClean="0"/>
              <a:t>‹#›</a:t>
            </a:fld>
            <a:endParaRPr lang="en-IL"/>
          </a:p>
        </p:txBody>
      </p:sp>
    </p:spTree>
    <p:extLst>
      <p:ext uri="{BB962C8B-B14F-4D97-AF65-F5344CB8AC3E}">
        <p14:creationId xmlns:p14="http://schemas.microsoft.com/office/powerpoint/2010/main" val="237664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ECE3D1-C59E-4EDC-ADAF-90A0BE0051A5}" type="datetimeFigureOut">
              <a:rPr lang="en-IL" smtClean="0"/>
              <a:t>11/09/2021</a:t>
            </a:fld>
            <a:endParaRPr lang="en-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34E84B-988E-4BB9-AEC9-0E5EFB8BD559}" type="slidenum">
              <a:rPr lang="en-IL" smtClean="0"/>
              <a:t>‹#›</a:t>
            </a:fld>
            <a:endParaRPr lang="en-IL"/>
          </a:p>
        </p:txBody>
      </p:sp>
    </p:spTree>
    <p:extLst>
      <p:ext uri="{BB962C8B-B14F-4D97-AF65-F5344CB8AC3E}">
        <p14:creationId xmlns:p14="http://schemas.microsoft.com/office/powerpoint/2010/main" val="3126661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1150-03BF-4108-ABB9-ADDFCBBF29D2}"/>
              </a:ext>
            </a:extLst>
          </p:cNvPr>
          <p:cNvSpPr>
            <a:spLocks noGrp="1"/>
          </p:cNvSpPr>
          <p:nvPr>
            <p:ph type="ctrTitle"/>
          </p:nvPr>
        </p:nvSpPr>
        <p:spPr>
          <a:xfrm>
            <a:off x="3064777" y="235076"/>
            <a:ext cx="6062444" cy="959710"/>
          </a:xfrm>
        </p:spPr>
        <p:txBody>
          <a:bodyPr>
            <a:normAutofit/>
          </a:bodyPr>
          <a:lstStyle/>
          <a:p>
            <a:r>
              <a:rPr lang="en-US" sz="4000" dirty="0"/>
              <a:t>Masked Face Recognition</a:t>
            </a:r>
            <a:endParaRPr lang="en-IL" sz="4000" dirty="0"/>
          </a:p>
        </p:txBody>
      </p:sp>
      <p:sp>
        <p:nvSpPr>
          <p:cNvPr id="3" name="Subtitle 2">
            <a:extLst>
              <a:ext uri="{FF2B5EF4-FFF2-40B4-BE49-F238E27FC236}">
                <a16:creationId xmlns:a16="http://schemas.microsoft.com/office/drawing/2014/main" id="{D3D6D7B1-E067-4EF8-AF44-C8E5392C7BA7}"/>
              </a:ext>
            </a:extLst>
          </p:cNvPr>
          <p:cNvSpPr>
            <a:spLocks noGrp="1"/>
          </p:cNvSpPr>
          <p:nvPr>
            <p:ph type="subTitle" idx="1"/>
          </p:nvPr>
        </p:nvSpPr>
        <p:spPr>
          <a:xfrm>
            <a:off x="4052838" y="2599211"/>
            <a:ext cx="5583131" cy="1655762"/>
          </a:xfrm>
        </p:spPr>
        <p:txBody>
          <a:bodyPr>
            <a:normAutofit lnSpcReduction="10000"/>
          </a:bodyPr>
          <a:lstStyle/>
          <a:p>
            <a:pPr marL="342900" indent="-342900" algn="r" rtl="1">
              <a:buFont typeface="Arial" panose="020B0604020202020204" pitchFamily="34" charset="0"/>
              <a:buChar char="•"/>
            </a:pPr>
            <a:r>
              <a:rPr lang="he-IL" sz="2000" dirty="0">
                <a:solidFill>
                  <a:schemeClr val="tx1">
                    <a:lumMod val="75000"/>
                    <a:lumOff val="25000"/>
                  </a:schemeClr>
                </a:solidFill>
              </a:rPr>
              <a:t>מספר פרוייקט</a:t>
            </a:r>
            <a:r>
              <a:rPr lang="he-IL" sz="2000" dirty="0"/>
              <a:t>:</a:t>
            </a:r>
            <a:r>
              <a:rPr lang="he-IL" sz="2000" dirty="0">
                <a:solidFill>
                  <a:schemeClr val="tx1">
                    <a:lumMod val="75000"/>
                    <a:lumOff val="25000"/>
                  </a:schemeClr>
                </a:solidFill>
              </a:rPr>
              <a:t> 211106</a:t>
            </a:r>
          </a:p>
          <a:p>
            <a:pPr marL="342900" indent="-342900" algn="r" rtl="1">
              <a:buFont typeface="Arial" panose="020B0604020202020204" pitchFamily="34" charset="0"/>
              <a:buChar char="•"/>
            </a:pPr>
            <a:r>
              <a:rPr lang="he-IL" sz="2000" dirty="0">
                <a:solidFill>
                  <a:schemeClr val="tx1">
                    <a:lumMod val="75000"/>
                    <a:lumOff val="25000"/>
                  </a:schemeClr>
                </a:solidFill>
              </a:rPr>
              <a:t>שם הסדנה: פתרונות תוכנה מתקדמים</a:t>
            </a:r>
          </a:p>
          <a:p>
            <a:pPr marL="342900" indent="-342900" algn="r" rtl="1">
              <a:buFont typeface="Arial" panose="020B0604020202020204" pitchFamily="34" charset="0"/>
              <a:buChar char="•"/>
            </a:pPr>
            <a:r>
              <a:rPr lang="he-IL" sz="2000" dirty="0">
                <a:solidFill>
                  <a:schemeClr val="tx1">
                    <a:lumMod val="75000"/>
                    <a:lumOff val="25000"/>
                  </a:schemeClr>
                </a:solidFill>
              </a:rPr>
              <a:t>שם הסטודנט: ליאור שמנוב</a:t>
            </a:r>
          </a:p>
          <a:p>
            <a:pPr marL="342900" indent="-342900" algn="r" rtl="1">
              <a:buFont typeface="Arial" panose="020B0604020202020204" pitchFamily="34" charset="0"/>
              <a:buChar char="•"/>
            </a:pPr>
            <a:r>
              <a:rPr lang="he-IL" sz="2000" dirty="0">
                <a:solidFill>
                  <a:schemeClr val="tx1">
                    <a:lumMod val="75000"/>
                    <a:lumOff val="25000"/>
                  </a:schemeClr>
                </a:solidFill>
              </a:rPr>
              <a:t>שם המנחה: ד"ר אילן קירש</a:t>
            </a:r>
            <a:endParaRPr lang="en-IL" sz="2000" dirty="0"/>
          </a:p>
        </p:txBody>
      </p:sp>
      <p:pic>
        <p:nvPicPr>
          <p:cNvPr id="1026" name="Picture 2" descr="Pop Art Female Face In Medical Mask. Shocked Blonde Woman In Glasses With  Speech Bubble. Stock Vector - Illustration of glamour, dotted: 176652669">
            <a:extLst>
              <a:ext uri="{FF2B5EF4-FFF2-40B4-BE49-F238E27FC236}">
                <a16:creationId xmlns:a16="http://schemas.microsoft.com/office/drawing/2014/main" id="{F5D19A08-C5C3-48E2-9C8A-A60ED89D1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523" y="2122471"/>
            <a:ext cx="3486510" cy="3486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5172078-0CFC-4BF8-9A7B-8E1C494834F8}"/>
              </a:ext>
            </a:extLst>
          </p:cNvPr>
          <p:cNvSpPr/>
          <p:nvPr/>
        </p:nvSpPr>
        <p:spPr>
          <a:xfrm>
            <a:off x="2127051" y="2743200"/>
            <a:ext cx="1875453" cy="19923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6" name="Straight Connector 5">
            <a:extLst>
              <a:ext uri="{FF2B5EF4-FFF2-40B4-BE49-F238E27FC236}">
                <a16:creationId xmlns:a16="http://schemas.microsoft.com/office/drawing/2014/main" id="{A58251E2-02D1-4914-850D-8965CAA21D70}"/>
              </a:ext>
            </a:extLst>
          </p:cNvPr>
          <p:cNvCxnSpPr>
            <a:cxnSpLocks/>
          </p:cNvCxnSpPr>
          <p:nvPr/>
        </p:nvCxnSpPr>
        <p:spPr>
          <a:xfrm>
            <a:off x="2127051" y="3657600"/>
            <a:ext cx="187545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B1B0F7-94FE-4ED9-9AEF-620F2F0434A8}"/>
              </a:ext>
            </a:extLst>
          </p:cNvPr>
          <p:cNvCxnSpPr/>
          <p:nvPr/>
        </p:nvCxnSpPr>
        <p:spPr>
          <a:xfrm>
            <a:off x="3852458" y="2528578"/>
            <a:ext cx="150046" cy="20133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E66668-40CA-4678-B159-6A913E6A642C}"/>
              </a:ext>
            </a:extLst>
          </p:cNvPr>
          <p:cNvCxnSpPr>
            <a:cxnSpLocks/>
          </p:cNvCxnSpPr>
          <p:nvPr/>
        </p:nvCxnSpPr>
        <p:spPr>
          <a:xfrm flipV="1">
            <a:off x="4002504" y="2360855"/>
            <a:ext cx="231268" cy="3690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00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2086-267A-4F58-8463-456D7EE838B3}"/>
              </a:ext>
            </a:extLst>
          </p:cNvPr>
          <p:cNvSpPr>
            <a:spLocks noGrp="1"/>
          </p:cNvSpPr>
          <p:nvPr>
            <p:ph type="title"/>
          </p:nvPr>
        </p:nvSpPr>
        <p:spPr>
          <a:xfrm>
            <a:off x="838200" y="355998"/>
            <a:ext cx="10515600" cy="751350"/>
          </a:xfrm>
        </p:spPr>
        <p:txBody>
          <a:bodyPr>
            <a:normAutofit/>
          </a:bodyPr>
          <a:lstStyle/>
          <a:p>
            <a:pPr algn="ctr"/>
            <a:r>
              <a:rPr lang="he-IL" sz="3200" dirty="0"/>
              <a:t>תיאור יעד הפרוייקט</a:t>
            </a:r>
            <a:endParaRPr lang="en-IL" sz="3200" dirty="0"/>
          </a:p>
        </p:txBody>
      </p:sp>
      <p:sp>
        <p:nvSpPr>
          <p:cNvPr id="3" name="Content Placeholder 2">
            <a:extLst>
              <a:ext uri="{FF2B5EF4-FFF2-40B4-BE49-F238E27FC236}">
                <a16:creationId xmlns:a16="http://schemas.microsoft.com/office/drawing/2014/main" id="{5362DCE9-316D-4E19-A0E9-CB0F7F38E0B8}"/>
              </a:ext>
            </a:extLst>
          </p:cNvPr>
          <p:cNvSpPr>
            <a:spLocks noGrp="1"/>
          </p:cNvSpPr>
          <p:nvPr>
            <p:ph idx="1"/>
          </p:nvPr>
        </p:nvSpPr>
        <p:spPr>
          <a:xfrm>
            <a:off x="1004504" y="1488613"/>
            <a:ext cx="8596668" cy="3880773"/>
          </a:xfrm>
        </p:spPr>
        <p:txBody>
          <a:bodyPr/>
          <a:lstStyle/>
          <a:p>
            <a:pPr algn="r" rtl="1"/>
            <a:r>
              <a:rPr lang="he-IL" sz="2600" dirty="0"/>
              <a:t>בעקבות נגיף הקורונה, השימוש במסיכות הפך לשכיח יותר מתמיד, כתוצאה מכך,אלגוריתמי זיהוי הפנים נכשלו שכן הם אינם תוכננו להתמודד במקרה של כיסוי פנים עם מסיכה.</a:t>
            </a:r>
            <a:br>
              <a:rPr lang="en-US" sz="2600" dirty="0"/>
            </a:br>
            <a:endParaRPr lang="he-IL" sz="2600" dirty="0"/>
          </a:p>
          <a:p>
            <a:pPr algn="r" rtl="1"/>
            <a:r>
              <a:rPr lang="he-IL" sz="2600" dirty="0"/>
              <a:t>הפרוייקט שמומש פותר את הבעיה הנ"ל, ומציע שימוש פשוט וזול בעיקר לשני מקרי השימוש הבאים:</a:t>
            </a:r>
            <a:br>
              <a:rPr lang="en-US" sz="2600" dirty="0"/>
            </a:br>
            <a:r>
              <a:rPr lang="he-IL" sz="2600" dirty="0"/>
              <a:t>	א. זיהוי עובד הרשום במערכת, בעת כניסתו לאתר החברה.</a:t>
            </a:r>
            <a:br>
              <a:rPr lang="en-US" sz="2600" dirty="0"/>
            </a:br>
            <a:r>
              <a:rPr lang="he-IL" sz="2600" dirty="0"/>
              <a:t>	ב. ביטול נעילת הפלאפון בעזרת זיהוי פנים בסמארטפון, בעת לבישת 	מסיכה.</a:t>
            </a:r>
          </a:p>
          <a:p>
            <a:pPr algn="r" rtl="1"/>
            <a:endParaRPr lang="en-IL" dirty="0"/>
          </a:p>
        </p:txBody>
      </p:sp>
    </p:spTree>
    <p:extLst>
      <p:ext uri="{BB962C8B-B14F-4D97-AF65-F5344CB8AC3E}">
        <p14:creationId xmlns:p14="http://schemas.microsoft.com/office/powerpoint/2010/main" val="40861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CBA7E1-7DB2-4916-91AB-64CFBFBE738C}"/>
              </a:ext>
            </a:extLst>
          </p:cNvPr>
          <p:cNvPicPr>
            <a:picLocks noChangeAspect="1"/>
          </p:cNvPicPr>
          <p:nvPr/>
        </p:nvPicPr>
        <p:blipFill>
          <a:blip r:embed="rId2"/>
          <a:stretch>
            <a:fillRect/>
          </a:stretch>
        </p:blipFill>
        <p:spPr>
          <a:xfrm>
            <a:off x="8145710" y="3880996"/>
            <a:ext cx="3685658" cy="87359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A7433C7-6745-4805-9AE2-E6FC2C55E84D}"/>
              </a:ext>
            </a:extLst>
          </p:cNvPr>
          <p:cNvSpPr>
            <a:spLocks noGrp="1"/>
          </p:cNvSpPr>
          <p:nvPr>
            <p:ph type="title"/>
          </p:nvPr>
        </p:nvSpPr>
        <p:spPr>
          <a:xfrm>
            <a:off x="1742706" y="129128"/>
            <a:ext cx="8308596" cy="856750"/>
          </a:xfrm>
        </p:spPr>
        <p:txBody>
          <a:bodyPr>
            <a:normAutofit/>
          </a:bodyPr>
          <a:lstStyle/>
          <a:p>
            <a:pPr algn="ctr"/>
            <a:r>
              <a:rPr lang="he-IL" sz="3000" dirty="0"/>
              <a:t>הדגמת המוצר</a:t>
            </a:r>
            <a:endParaRPr lang="en-IL" sz="3000" dirty="0"/>
          </a:p>
        </p:txBody>
      </p:sp>
      <p:pic>
        <p:nvPicPr>
          <p:cNvPr id="1026" name="Picture 2" descr="Seminar Project: Masked Face Recognition &#10;Recognized as LiorShamanov3 ">
            <a:extLst>
              <a:ext uri="{FF2B5EF4-FFF2-40B4-BE49-F238E27FC236}">
                <a16:creationId xmlns:a16="http://schemas.microsoft.com/office/drawing/2014/main" id="{CE30B876-F726-42CC-B4CF-9DCD54582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42" y="1375595"/>
            <a:ext cx="3417745" cy="3232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44000F-93D5-45C6-94B6-8C4515BF9E03}"/>
              </a:ext>
            </a:extLst>
          </p:cNvPr>
          <p:cNvPicPr>
            <a:picLocks noChangeAspect="1"/>
          </p:cNvPicPr>
          <p:nvPr/>
        </p:nvPicPr>
        <p:blipFill>
          <a:blip r:embed="rId4"/>
          <a:stretch>
            <a:fillRect/>
          </a:stretch>
        </p:blipFill>
        <p:spPr>
          <a:xfrm>
            <a:off x="988325" y="4997363"/>
            <a:ext cx="1645371" cy="1747850"/>
          </a:xfrm>
          <a:prstGeom prst="rect">
            <a:avLst/>
          </a:prstGeom>
          <a:ln>
            <a:noFill/>
          </a:ln>
          <a:effectLst>
            <a:softEdge rad="112500"/>
          </a:effectLst>
        </p:spPr>
      </p:pic>
      <p:sp>
        <p:nvSpPr>
          <p:cNvPr id="6" name="TextBox 5">
            <a:extLst>
              <a:ext uri="{FF2B5EF4-FFF2-40B4-BE49-F238E27FC236}">
                <a16:creationId xmlns:a16="http://schemas.microsoft.com/office/drawing/2014/main" id="{7A871638-407F-4FD7-8C1B-2CEB77623F29}"/>
              </a:ext>
            </a:extLst>
          </p:cNvPr>
          <p:cNvSpPr txBox="1"/>
          <p:nvPr/>
        </p:nvSpPr>
        <p:spPr>
          <a:xfrm>
            <a:off x="9743993" y="1064994"/>
            <a:ext cx="1484437" cy="338554"/>
          </a:xfrm>
          <a:prstGeom prst="rect">
            <a:avLst/>
          </a:prstGeom>
          <a:noFill/>
        </p:spPr>
        <p:txBody>
          <a:bodyPr wrap="square" rtlCol="0">
            <a:spAutoFit/>
          </a:bodyPr>
          <a:lstStyle/>
          <a:p>
            <a:pPr marL="285750" indent="-285750" algn="r" rtl="1">
              <a:buFont typeface="Arial" panose="020B0604020202020204" pitchFamily="34" charset="0"/>
              <a:buChar char="•"/>
            </a:pPr>
            <a:r>
              <a:rPr lang="he-IL" sz="1600" b="1" dirty="0"/>
              <a:t>זיהוי פשוט</a:t>
            </a:r>
            <a:endParaRPr lang="en-IL" sz="1600" b="1" dirty="0"/>
          </a:p>
        </p:txBody>
      </p:sp>
      <p:sp>
        <p:nvSpPr>
          <p:cNvPr id="10" name="TextBox 9">
            <a:extLst>
              <a:ext uri="{FF2B5EF4-FFF2-40B4-BE49-F238E27FC236}">
                <a16:creationId xmlns:a16="http://schemas.microsoft.com/office/drawing/2014/main" id="{0D19E760-0FC5-41A5-89E1-949E5021300A}"/>
              </a:ext>
            </a:extLst>
          </p:cNvPr>
          <p:cNvSpPr txBox="1"/>
          <p:nvPr/>
        </p:nvSpPr>
        <p:spPr>
          <a:xfrm>
            <a:off x="5897004" y="1025436"/>
            <a:ext cx="1484437" cy="338554"/>
          </a:xfrm>
          <a:prstGeom prst="rect">
            <a:avLst/>
          </a:prstGeom>
          <a:noFill/>
        </p:spPr>
        <p:txBody>
          <a:bodyPr wrap="square" rtlCol="0">
            <a:spAutoFit/>
          </a:bodyPr>
          <a:lstStyle/>
          <a:p>
            <a:pPr marL="285750" indent="-285750" algn="r" rtl="1">
              <a:buFont typeface="Arial" panose="020B0604020202020204" pitchFamily="34" charset="0"/>
              <a:buChar char="•"/>
            </a:pPr>
            <a:r>
              <a:rPr lang="he-IL" sz="1600" b="1" dirty="0"/>
              <a:t>חוסר זיהוי</a:t>
            </a:r>
            <a:endParaRPr lang="en-IL" sz="1600" b="1" dirty="0"/>
          </a:p>
        </p:txBody>
      </p:sp>
      <p:sp>
        <p:nvSpPr>
          <p:cNvPr id="11" name="TextBox 10">
            <a:extLst>
              <a:ext uri="{FF2B5EF4-FFF2-40B4-BE49-F238E27FC236}">
                <a16:creationId xmlns:a16="http://schemas.microsoft.com/office/drawing/2014/main" id="{7C14A888-8EE4-4C32-AD5E-5C127C794BE2}"/>
              </a:ext>
            </a:extLst>
          </p:cNvPr>
          <p:cNvSpPr txBox="1"/>
          <p:nvPr/>
        </p:nvSpPr>
        <p:spPr>
          <a:xfrm>
            <a:off x="1367643" y="1008265"/>
            <a:ext cx="2268837" cy="338554"/>
          </a:xfrm>
          <a:prstGeom prst="rect">
            <a:avLst/>
          </a:prstGeom>
          <a:noFill/>
        </p:spPr>
        <p:txBody>
          <a:bodyPr wrap="square" rtlCol="0">
            <a:spAutoFit/>
          </a:bodyPr>
          <a:lstStyle/>
          <a:p>
            <a:pPr marL="285750" indent="-285750" algn="r" rtl="1">
              <a:buFont typeface="Arial" panose="020B0604020202020204" pitchFamily="34" charset="0"/>
              <a:buChar char="•"/>
            </a:pPr>
            <a:r>
              <a:rPr lang="he-IL" sz="1600" b="1" dirty="0"/>
              <a:t>זיהוי ותיקון סיבוב</a:t>
            </a:r>
            <a:endParaRPr lang="en-IL" sz="1600" b="1" dirty="0"/>
          </a:p>
        </p:txBody>
      </p:sp>
      <p:sp>
        <p:nvSpPr>
          <p:cNvPr id="13" name="TextBox 12">
            <a:extLst>
              <a:ext uri="{FF2B5EF4-FFF2-40B4-BE49-F238E27FC236}">
                <a16:creationId xmlns:a16="http://schemas.microsoft.com/office/drawing/2014/main" id="{A45C6BD3-C8F5-4629-96BB-FACD9B3B2920}"/>
              </a:ext>
            </a:extLst>
          </p:cNvPr>
          <p:cNvSpPr txBox="1"/>
          <p:nvPr/>
        </p:nvSpPr>
        <p:spPr>
          <a:xfrm>
            <a:off x="1014599" y="4748288"/>
            <a:ext cx="1765267" cy="338554"/>
          </a:xfrm>
          <a:prstGeom prst="rect">
            <a:avLst/>
          </a:prstGeom>
          <a:noFill/>
        </p:spPr>
        <p:txBody>
          <a:bodyPr wrap="square">
            <a:spAutoFit/>
          </a:bodyPr>
          <a:lstStyle/>
          <a:p>
            <a:pPr marL="285750" indent="-285750" algn="r" rtl="1">
              <a:buFont typeface="Arial" panose="020B0604020202020204" pitchFamily="34" charset="0"/>
              <a:buChar char="•"/>
            </a:pPr>
            <a:r>
              <a:rPr lang="he-IL" sz="1600" dirty="0"/>
              <a:t>אי זיהוי מסיכה</a:t>
            </a:r>
            <a:endParaRPr lang="en-IL" sz="1600" dirty="0"/>
          </a:p>
        </p:txBody>
      </p:sp>
      <p:pic>
        <p:nvPicPr>
          <p:cNvPr id="9" name="Picture 8">
            <a:extLst>
              <a:ext uri="{FF2B5EF4-FFF2-40B4-BE49-F238E27FC236}">
                <a16:creationId xmlns:a16="http://schemas.microsoft.com/office/drawing/2014/main" id="{D3A2E373-76A4-425D-8A27-67040E790422}"/>
              </a:ext>
            </a:extLst>
          </p:cNvPr>
          <p:cNvPicPr>
            <a:picLocks noChangeAspect="1"/>
          </p:cNvPicPr>
          <p:nvPr/>
        </p:nvPicPr>
        <p:blipFill>
          <a:blip r:embed="rId5"/>
          <a:stretch>
            <a:fillRect/>
          </a:stretch>
        </p:blipFill>
        <p:spPr>
          <a:xfrm>
            <a:off x="8085811" y="1403548"/>
            <a:ext cx="3862515" cy="265074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6C1155E-D9D8-4973-BDA5-91D419E6E022}"/>
              </a:ext>
            </a:extLst>
          </p:cNvPr>
          <p:cNvPicPr>
            <a:picLocks noChangeAspect="1"/>
          </p:cNvPicPr>
          <p:nvPr/>
        </p:nvPicPr>
        <p:blipFill>
          <a:blip r:embed="rId6"/>
          <a:stretch>
            <a:fillRect/>
          </a:stretch>
        </p:blipFill>
        <p:spPr>
          <a:xfrm>
            <a:off x="4394957" y="1346819"/>
            <a:ext cx="3096825" cy="34684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893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4FDE-411E-44DA-9BF1-F8E58337DA22}"/>
              </a:ext>
            </a:extLst>
          </p:cNvPr>
          <p:cNvSpPr>
            <a:spLocks noGrp="1"/>
          </p:cNvSpPr>
          <p:nvPr>
            <p:ph type="title"/>
          </p:nvPr>
        </p:nvSpPr>
        <p:spPr>
          <a:xfrm>
            <a:off x="1070991" y="189465"/>
            <a:ext cx="8926238" cy="792047"/>
          </a:xfrm>
        </p:spPr>
        <p:txBody>
          <a:bodyPr>
            <a:normAutofit/>
          </a:bodyPr>
          <a:lstStyle/>
          <a:p>
            <a:pPr algn="ctr"/>
            <a:r>
              <a:rPr lang="he-IL" sz="3200" dirty="0"/>
              <a:t>אופן המימוש וארכיטקטורה</a:t>
            </a:r>
            <a:endParaRPr lang="en-IL" sz="3200" dirty="0"/>
          </a:p>
        </p:txBody>
      </p:sp>
      <p:sp>
        <p:nvSpPr>
          <p:cNvPr id="3" name="Content Placeholder 2">
            <a:extLst>
              <a:ext uri="{FF2B5EF4-FFF2-40B4-BE49-F238E27FC236}">
                <a16:creationId xmlns:a16="http://schemas.microsoft.com/office/drawing/2014/main" id="{88A63749-C5BD-49B4-94BD-481D1601A593}"/>
              </a:ext>
            </a:extLst>
          </p:cNvPr>
          <p:cNvSpPr>
            <a:spLocks noGrp="1"/>
          </p:cNvSpPr>
          <p:nvPr>
            <p:ph idx="1"/>
          </p:nvPr>
        </p:nvSpPr>
        <p:spPr>
          <a:xfrm>
            <a:off x="486560" y="1199116"/>
            <a:ext cx="10095101" cy="5372129"/>
          </a:xfrm>
        </p:spPr>
        <p:txBody>
          <a:bodyPr>
            <a:normAutofit fontScale="92500" lnSpcReduction="10000"/>
          </a:bodyPr>
          <a:lstStyle/>
          <a:p>
            <a:pPr marL="0" indent="0" algn="r" rtl="1">
              <a:lnSpc>
                <a:spcPct val="110000"/>
              </a:lnSpc>
              <a:buNone/>
            </a:pPr>
            <a:r>
              <a:rPr lang="he-IL" sz="2000" b="1" u="sng" dirty="0">
                <a:ln w="6600">
                  <a:solidFill>
                    <a:schemeClr val="accent2"/>
                  </a:solidFill>
                  <a:prstDash val="solid"/>
                </a:ln>
                <a:solidFill>
                  <a:srgbClr val="FFFFFF"/>
                </a:solidFill>
                <a:effectLst>
                  <a:outerShdw dist="38100" dir="2700000" algn="tl" rotWithShape="0">
                    <a:schemeClr val="accent2"/>
                  </a:outerShdw>
                </a:effectLst>
              </a:rPr>
              <a:t>האלגוריתם</a:t>
            </a:r>
            <a:r>
              <a:rPr lang="he-IL" sz="1800" dirty="0"/>
              <a:t> : ישנם 5 שלבים מרכזיים באלגוריתם אימות הפנים:</a:t>
            </a:r>
          </a:p>
          <a:p>
            <a:pPr marL="457200" lvl="1" indent="0" algn="r" rtl="1">
              <a:lnSpc>
                <a:spcPct val="110000"/>
              </a:lnSpc>
              <a:buNone/>
            </a:pPr>
            <a:r>
              <a:rPr lang="he-IL" sz="1600" b="1" dirty="0">
                <a:solidFill>
                  <a:schemeClr val="tx1">
                    <a:lumMod val="65000"/>
                    <a:lumOff val="35000"/>
                  </a:schemeClr>
                </a:solidFill>
              </a:rPr>
              <a:t>1.</a:t>
            </a:r>
            <a:r>
              <a:rPr lang="he-IL" sz="1600" dirty="0"/>
              <a:t> </a:t>
            </a:r>
            <a:r>
              <a:rPr lang="he-IL" sz="1600" u="sng" dirty="0"/>
              <a:t>זיהוי פנים בתמונה</a:t>
            </a:r>
            <a:r>
              <a:rPr lang="he-IL" sz="1600" dirty="0"/>
              <a:t> (</a:t>
            </a:r>
            <a:r>
              <a:rPr lang="en-US" sz="1600" dirty="0"/>
              <a:t>Face Detection</a:t>
            </a:r>
            <a:r>
              <a:rPr lang="he-IL" sz="1600" dirty="0"/>
              <a:t>): מבוצע ע"י מודל הלמידה עמוקה המפורסם </a:t>
            </a:r>
            <a:r>
              <a:rPr lang="en-US" sz="1600" dirty="0"/>
              <a:t>MTCNN</a:t>
            </a:r>
            <a:r>
              <a:rPr lang="he-IL" sz="1600" dirty="0"/>
              <a:t>, המאומן למציאת פרצופים. זמן הריצה שלו הוא הנמוך ביותר ביחס לשאר הטכניקות</a:t>
            </a:r>
            <a:r>
              <a:rPr lang="en-US" sz="1600" dirty="0"/>
              <a:t> ,(</a:t>
            </a:r>
            <a:r>
              <a:rPr lang="en-US" sz="1600" dirty="0" err="1"/>
              <a:t>Haar</a:t>
            </a:r>
            <a:r>
              <a:rPr lang="en-US" sz="1600" dirty="0"/>
              <a:t> Cascade, SSD) </a:t>
            </a:r>
            <a:r>
              <a:rPr lang="he-IL" sz="1600" dirty="0"/>
              <a:t>אבל הדיוק גבוהה ביותר.</a:t>
            </a:r>
            <a:br>
              <a:rPr lang="en-US" sz="1600" dirty="0"/>
            </a:br>
            <a:r>
              <a:rPr lang="he-IL" sz="1600" dirty="0"/>
              <a:t>כאשר, לזיהוי העיניים, נעשה שימוש באלגוריתם </a:t>
            </a:r>
            <a:r>
              <a:rPr lang="en-US" sz="1600" dirty="0" err="1"/>
              <a:t>HaarCascade</a:t>
            </a:r>
            <a:r>
              <a:rPr lang="he-IL" sz="1600" dirty="0"/>
              <a:t>.</a:t>
            </a:r>
            <a:br>
              <a:rPr lang="en-US" sz="1600" dirty="0"/>
            </a:br>
            <a:endParaRPr lang="he-IL" sz="1600" dirty="0"/>
          </a:p>
          <a:p>
            <a:pPr marL="457200" lvl="1" indent="0" algn="r" rtl="1">
              <a:lnSpc>
                <a:spcPct val="110000"/>
              </a:lnSpc>
              <a:buNone/>
            </a:pPr>
            <a:r>
              <a:rPr lang="he-IL" sz="1600" b="1" dirty="0">
                <a:solidFill>
                  <a:schemeClr val="tx1">
                    <a:lumMod val="65000"/>
                    <a:lumOff val="35000"/>
                  </a:schemeClr>
                </a:solidFill>
              </a:rPr>
              <a:t>2.</a:t>
            </a:r>
            <a:r>
              <a:rPr lang="he-IL" sz="1600" dirty="0"/>
              <a:t> </a:t>
            </a:r>
            <a:r>
              <a:rPr lang="he-IL" sz="1600" u="sng" dirty="0"/>
              <a:t>זיהוי מסיכה על הפרצוף</a:t>
            </a:r>
            <a:r>
              <a:rPr lang="he-IL" sz="1600" dirty="0"/>
              <a:t>: מבוצע ע"י מודל </a:t>
            </a:r>
            <a:r>
              <a:rPr lang="en-US" sz="1600" dirty="0"/>
              <a:t>CNN</a:t>
            </a:r>
            <a:r>
              <a:rPr lang="he-IL" sz="1600" dirty="0"/>
              <a:t> (</a:t>
            </a:r>
            <a:r>
              <a:rPr lang="en-US" sz="1600" dirty="0"/>
              <a:t>Convolutional neural network</a:t>
            </a:r>
            <a:r>
              <a:rPr lang="he-IL" sz="1600" dirty="0"/>
              <a:t>), שיצרתי במיוחד למטרת הפרוייקט, המודל אומן על דאטה סט מקוטלג של כ-100,000 פרצופים עם</a:t>
            </a:r>
            <a:r>
              <a:rPr lang="en-US" sz="1600" dirty="0"/>
              <a:t>/</a:t>
            </a:r>
            <a:r>
              <a:rPr lang="he-IL" sz="1600" dirty="0"/>
              <a:t>בלי מסיכות. האימון נעשה בענן </a:t>
            </a:r>
            <a:r>
              <a:rPr lang="en-US" sz="1600" dirty="0"/>
              <a:t>(Google </a:t>
            </a:r>
            <a:r>
              <a:rPr lang="en-US" sz="1600" dirty="0" err="1"/>
              <a:t>Colab</a:t>
            </a:r>
            <a:r>
              <a:rPr lang="en-US" sz="1600" dirty="0"/>
              <a:t>)</a:t>
            </a:r>
            <a:r>
              <a:rPr lang="he-IL" sz="1600" dirty="0"/>
              <a:t>, ולאחריו, המודל הגיע ל- 99 אחוזי הצלחה של זיהוי מסיכות. </a:t>
            </a:r>
            <a:r>
              <a:rPr lang="he-IL" sz="1400" dirty="0"/>
              <a:t>(ניתן לצפות בתהליך האימון המלא בגיט האב של הפרוייקט)</a:t>
            </a:r>
            <a:br>
              <a:rPr lang="en-US" sz="1400" dirty="0"/>
            </a:br>
            <a:endParaRPr lang="he-IL" sz="1400" dirty="0"/>
          </a:p>
          <a:p>
            <a:pPr marL="457200" lvl="1" indent="0" algn="r" rtl="1">
              <a:lnSpc>
                <a:spcPct val="110000"/>
              </a:lnSpc>
              <a:buNone/>
            </a:pPr>
            <a:r>
              <a:rPr lang="he-IL" sz="1600" b="1" dirty="0">
                <a:solidFill>
                  <a:schemeClr val="tx1">
                    <a:lumMod val="65000"/>
                    <a:lumOff val="35000"/>
                  </a:schemeClr>
                </a:solidFill>
              </a:rPr>
              <a:t>3.</a:t>
            </a:r>
            <a:r>
              <a:rPr lang="he-IL" sz="1600" dirty="0"/>
              <a:t> </a:t>
            </a:r>
            <a:r>
              <a:rPr lang="he-IL" sz="1600" u="sng" dirty="0"/>
              <a:t>יישור הפרצוף המזוהה</a:t>
            </a:r>
            <a:r>
              <a:rPr lang="he-IL" sz="1600" dirty="0"/>
              <a:t> (</a:t>
            </a:r>
            <a:r>
              <a:rPr lang="en-US" sz="1600" dirty="0"/>
              <a:t>Alignment</a:t>
            </a:r>
            <a:r>
              <a:rPr lang="he-IL" sz="1600" dirty="0"/>
              <a:t>): בעזרת זיהוי מיקום העיניים בתמונה, נייצר משולש ישר זווית המכיל בתוכו את זווית הסטייה שבין שני העיניים על אותו הישר. מוצאים את הזווית בעזרת משפט הקוסינוס, ומסובבים את התמונה בהתאם אליה.</a:t>
            </a:r>
            <a:br>
              <a:rPr lang="en-US" sz="1600" dirty="0"/>
            </a:br>
            <a:endParaRPr lang="he-IL" sz="1600" dirty="0"/>
          </a:p>
          <a:p>
            <a:pPr marL="457200" lvl="1" indent="0" algn="r" rtl="1">
              <a:lnSpc>
                <a:spcPct val="110000"/>
              </a:lnSpc>
              <a:buNone/>
            </a:pPr>
            <a:r>
              <a:rPr lang="he-IL" sz="1600" b="1" dirty="0">
                <a:solidFill>
                  <a:schemeClr val="tx1">
                    <a:lumMod val="65000"/>
                    <a:lumOff val="35000"/>
                  </a:schemeClr>
                </a:solidFill>
              </a:rPr>
              <a:t>4.</a:t>
            </a:r>
            <a:r>
              <a:rPr lang="he-IL" sz="1600" dirty="0"/>
              <a:t> </a:t>
            </a:r>
            <a:r>
              <a:rPr lang="he-IL" sz="1600" u="sng" dirty="0"/>
              <a:t>חיתוך החלק הגלוי של הפרצוף ויצירת וקטור מאפיינים</a:t>
            </a:r>
            <a:r>
              <a:rPr lang="he-IL" sz="1600" dirty="0"/>
              <a:t>:</a:t>
            </a:r>
            <a:r>
              <a:rPr lang="en-US" sz="1600" dirty="0"/>
              <a:t> </a:t>
            </a:r>
            <a:r>
              <a:rPr lang="he-IL" sz="1600" dirty="0"/>
              <a:t> לאחר שנזהה מסיכה על הפרצוף כחצי שנייה ברציפות,</a:t>
            </a:r>
            <a:br>
              <a:rPr lang="en-US" sz="1600" dirty="0"/>
            </a:br>
            <a:r>
              <a:rPr lang="he-IL" sz="1600" dirty="0"/>
              <a:t>בעזרת מודל לזיהוי נקודות ציון בפרצוף, מזהים נקודה על האף שמחוץ למסיכה, ממנה חותכים את התמונה ומשיגים את חלק הפרצוף שנעביר לזיהוי.</a:t>
            </a:r>
            <a:br>
              <a:rPr lang="en-US" sz="1600" dirty="0"/>
            </a:br>
            <a:r>
              <a:rPr lang="he-IL" sz="1600" dirty="0"/>
              <a:t>התמונה החתוכה מועברת לרשת הניורונית </a:t>
            </a:r>
            <a:r>
              <a:rPr lang="en-US" sz="1600" dirty="0" err="1"/>
              <a:t>ArcFace</a:t>
            </a:r>
            <a:r>
              <a:rPr lang="en-US" sz="1600" dirty="0"/>
              <a:t> </a:t>
            </a:r>
            <a:r>
              <a:rPr lang="he-IL" sz="1600" dirty="0"/>
              <a:t> </a:t>
            </a:r>
            <a:r>
              <a:rPr lang="en-US" sz="1600" dirty="0"/>
              <a:t>(SOTA)</a:t>
            </a:r>
            <a:r>
              <a:rPr lang="he-IL" sz="1600" dirty="0"/>
              <a:t>, ומקודדת לוקטור תכונות בגודל 512.</a:t>
            </a:r>
            <a:br>
              <a:rPr lang="en-US" sz="1600" dirty="0"/>
            </a:br>
            <a:endParaRPr lang="he-IL" sz="1600" dirty="0"/>
          </a:p>
          <a:p>
            <a:pPr marL="457200" lvl="1" indent="0" algn="r" rtl="1">
              <a:lnSpc>
                <a:spcPct val="110000"/>
              </a:lnSpc>
              <a:buNone/>
            </a:pPr>
            <a:r>
              <a:rPr lang="he-IL" sz="1600" b="1" dirty="0">
                <a:solidFill>
                  <a:schemeClr val="tx1">
                    <a:lumMod val="65000"/>
                    <a:lumOff val="35000"/>
                  </a:schemeClr>
                </a:solidFill>
              </a:rPr>
              <a:t>5.</a:t>
            </a:r>
            <a:r>
              <a:rPr lang="he-IL" sz="1600" dirty="0"/>
              <a:t> </a:t>
            </a:r>
            <a:r>
              <a:rPr lang="he-IL" sz="1600" u="sng" dirty="0"/>
              <a:t>חישוב מרחק וקטורי ואבחנה</a:t>
            </a:r>
            <a:r>
              <a:rPr lang="he-IL" sz="1600" dirty="0"/>
              <a:t>: כעת, נחשב את המרחק כדמיון בין קוסינוס, בין וקטור הקידוד שלנו לוקטורי הקידוד בבסיס נתונים. הזוג בעל הדימיון הגבוהה ביותר ייבחר כישות המזוהה שלנו (בתנאי שרמת הדימיון עולה על 65%).</a:t>
            </a:r>
          </a:p>
        </p:txBody>
      </p:sp>
    </p:spTree>
    <p:extLst>
      <p:ext uri="{BB962C8B-B14F-4D97-AF65-F5344CB8AC3E}">
        <p14:creationId xmlns:p14="http://schemas.microsoft.com/office/powerpoint/2010/main" val="416618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heckmark with solid fill">
            <a:extLst>
              <a:ext uri="{FF2B5EF4-FFF2-40B4-BE49-F238E27FC236}">
                <a16:creationId xmlns:a16="http://schemas.microsoft.com/office/drawing/2014/main" id="{DE29BFFF-A512-4DFB-9FD9-36DC89C3BF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06011" y="3599234"/>
            <a:ext cx="601882" cy="601882"/>
          </a:xfrm>
          <a:prstGeom prst="rect">
            <a:avLst/>
          </a:prstGeom>
        </p:spPr>
      </p:pic>
      <p:cxnSp>
        <p:nvCxnSpPr>
          <p:cNvPr id="5" name="Straight Arrow Connector 4">
            <a:extLst>
              <a:ext uri="{FF2B5EF4-FFF2-40B4-BE49-F238E27FC236}">
                <a16:creationId xmlns:a16="http://schemas.microsoft.com/office/drawing/2014/main" id="{6C92F0DD-33E3-461E-9656-A78866D4F1BA}"/>
              </a:ext>
            </a:extLst>
          </p:cNvPr>
          <p:cNvCxnSpPr>
            <a:cxnSpLocks/>
            <a:stCxn id="11" idx="3"/>
            <a:endCxn id="12" idx="1"/>
          </p:cNvCxnSpPr>
          <p:nvPr/>
        </p:nvCxnSpPr>
        <p:spPr>
          <a:xfrm>
            <a:off x="3709580" y="1920278"/>
            <a:ext cx="1084183" cy="83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BC23688-54C0-40DE-A51F-21EBCC41D8CF}"/>
              </a:ext>
            </a:extLst>
          </p:cNvPr>
          <p:cNvSpPr txBox="1"/>
          <p:nvPr/>
        </p:nvSpPr>
        <p:spPr>
          <a:xfrm>
            <a:off x="3798275" y="1303199"/>
            <a:ext cx="897067" cy="487829"/>
          </a:xfrm>
          <a:prstGeom prst="roundRect">
            <a:avLst>
              <a:gd name="adj" fmla="val 26539"/>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dirty="0"/>
              <a:t>Face Detection</a:t>
            </a:r>
            <a:endParaRPr lang="en-IL" sz="1000" b="1" dirty="0"/>
          </a:p>
        </p:txBody>
      </p:sp>
      <p:cxnSp>
        <p:nvCxnSpPr>
          <p:cNvPr id="7" name="Straight Arrow Connector 6">
            <a:extLst>
              <a:ext uri="{FF2B5EF4-FFF2-40B4-BE49-F238E27FC236}">
                <a16:creationId xmlns:a16="http://schemas.microsoft.com/office/drawing/2014/main" id="{AC6A196A-D10F-450D-8169-2C0243BA45B2}"/>
              </a:ext>
            </a:extLst>
          </p:cNvPr>
          <p:cNvCxnSpPr>
            <a:cxnSpLocks/>
          </p:cNvCxnSpPr>
          <p:nvPr/>
        </p:nvCxnSpPr>
        <p:spPr>
          <a:xfrm>
            <a:off x="6084024" y="1934594"/>
            <a:ext cx="976782"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B11DE5-DBEE-4FB8-8604-1A3C24563939}"/>
              </a:ext>
            </a:extLst>
          </p:cNvPr>
          <p:cNvSpPr txBox="1"/>
          <p:nvPr/>
        </p:nvSpPr>
        <p:spPr>
          <a:xfrm>
            <a:off x="6111011" y="1312234"/>
            <a:ext cx="906793" cy="469761"/>
          </a:xfrm>
          <a:prstGeom prst="roundRect">
            <a:avLst>
              <a:gd name="adj" fmla="val 26539"/>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dirty="0"/>
              <a:t>Mask Detection</a:t>
            </a:r>
            <a:endParaRPr lang="en-IL" sz="1000" b="1" dirty="0"/>
          </a:p>
        </p:txBody>
      </p:sp>
      <p:cxnSp>
        <p:nvCxnSpPr>
          <p:cNvPr id="9" name="Straight Arrow Connector 8">
            <a:extLst>
              <a:ext uri="{FF2B5EF4-FFF2-40B4-BE49-F238E27FC236}">
                <a16:creationId xmlns:a16="http://schemas.microsoft.com/office/drawing/2014/main" id="{73BCCFF1-2B9A-46D5-B66A-B90799264C4D}"/>
              </a:ext>
            </a:extLst>
          </p:cNvPr>
          <p:cNvCxnSpPr>
            <a:cxnSpLocks/>
            <a:stCxn id="13" idx="2"/>
          </p:cNvCxnSpPr>
          <p:nvPr/>
        </p:nvCxnSpPr>
        <p:spPr>
          <a:xfrm>
            <a:off x="7720776" y="2616026"/>
            <a:ext cx="0" cy="96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FDF3EF-B898-4CD9-8572-D4F20A0D19EA}"/>
              </a:ext>
            </a:extLst>
          </p:cNvPr>
          <p:cNvSpPr txBox="1"/>
          <p:nvPr/>
        </p:nvSpPr>
        <p:spPr>
          <a:xfrm>
            <a:off x="7262922" y="2821869"/>
            <a:ext cx="915706" cy="487829"/>
          </a:xfrm>
          <a:prstGeom prst="roundRect">
            <a:avLst>
              <a:gd name="adj" fmla="val 26539"/>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dirty="0"/>
              <a:t>Face Alignment</a:t>
            </a:r>
            <a:endParaRPr lang="en-IL" sz="1000" b="1" dirty="0"/>
          </a:p>
        </p:txBody>
      </p:sp>
      <p:pic>
        <p:nvPicPr>
          <p:cNvPr id="11" name="Picture 10" descr="A person wearing a white shirt&#10;&#10;Description automatically generated with low confidence">
            <a:extLst>
              <a:ext uri="{FF2B5EF4-FFF2-40B4-BE49-F238E27FC236}">
                <a16:creationId xmlns:a16="http://schemas.microsoft.com/office/drawing/2014/main" id="{983057C9-5020-4ED3-9899-95D80F558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484" y="1237890"/>
            <a:ext cx="1317096" cy="1364775"/>
          </a:xfrm>
          <a:prstGeom prst="rect">
            <a:avLst/>
          </a:prstGeom>
        </p:spPr>
      </p:pic>
      <p:pic>
        <p:nvPicPr>
          <p:cNvPr id="12" name="Picture 11" descr="A picture containing person, outdoor, close, spectacles&#10;&#10;Description automatically generated">
            <a:extLst>
              <a:ext uri="{FF2B5EF4-FFF2-40B4-BE49-F238E27FC236}">
                <a16:creationId xmlns:a16="http://schemas.microsoft.com/office/drawing/2014/main" id="{1D7DF01D-B28C-4AC7-AD4A-BF11BC28FC80}"/>
              </a:ext>
            </a:extLst>
          </p:cNvPr>
          <p:cNvPicPr>
            <a:picLocks noChangeAspect="1"/>
          </p:cNvPicPr>
          <p:nvPr/>
        </p:nvPicPr>
        <p:blipFill>
          <a:blip r:embed="rId5"/>
          <a:stretch>
            <a:fillRect/>
          </a:stretch>
        </p:blipFill>
        <p:spPr>
          <a:xfrm>
            <a:off x="4793763" y="1241187"/>
            <a:ext cx="1228553" cy="1374839"/>
          </a:xfrm>
          <a:prstGeom prst="rect">
            <a:avLst/>
          </a:prstGeom>
          <a:ln w="38100">
            <a:solidFill>
              <a:schemeClr val="accent6"/>
            </a:solidFill>
          </a:ln>
        </p:spPr>
      </p:pic>
      <p:pic>
        <p:nvPicPr>
          <p:cNvPr id="13" name="Picture 12" descr="A picture containing person, outdoor, close, spectacles&#10;&#10;Description automatically generated">
            <a:extLst>
              <a:ext uri="{FF2B5EF4-FFF2-40B4-BE49-F238E27FC236}">
                <a16:creationId xmlns:a16="http://schemas.microsoft.com/office/drawing/2014/main" id="{60D544DB-C3D0-40A2-9942-F6907239D8C5}"/>
              </a:ext>
            </a:extLst>
          </p:cNvPr>
          <p:cNvPicPr>
            <a:picLocks noChangeAspect="1"/>
          </p:cNvPicPr>
          <p:nvPr/>
        </p:nvPicPr>
        <p:blipFill>
          <a:blip r:embed="rId5"/>
          <a:stretch>
            <a:fillRect/>
          </a:stretch>
        </p:blipFill>
        <p:spPr>
          <a:xfrm>
            <a:off x="7106499" y="1241187"/>
            <a:ext cx="1228553" cy="1374839"/>
          </a:xfrm>
          <a:prstGeom prst="rect">
            <a:avLst/>
          </a:prstGeom>
          <a:ln w="38100">
            <a:solidFill>
              <a:schemeClr val="accent1"/>
            </a:solidFill>
          </a:ln>
        </p:spPr>
      </p:pic>
      <p:pic>
        <p:nvPicPr>
          <p:cNvPr id="14" name="Picture 13" descr="A picture containing person, outdoor, spectacles, sunglasses&#10;&#10;Description automatically generated">
            <a:extLst>
              <a:ext uri="{FF2B5EF4-FFF2-40B4-BE49-F238E27FC236}">
                <a16:creationId xmlns:a16="http://schemas.microsoft.com/office/drawing/2014/main" id="{539BF238-56A7-47AC-840B-AA4FBD9EE001}"/>
              </a:ext>
            </a:extLst>
          </p:cNvPr>
          <p:cNvPicPr>
            <a:picLocks noChangeAspect="1"/>
          </p:cNvPicPr>
          <p:nvPr/>
        </p:nvPicPr>
        <p:blipFill>
          <a:blip r:embed="rId6"/>
          <a:stretch>
            <a:fillRect/>
          </a:stretch>
        </p:blipFill>
        <p:spPr>
          <a:xfrm rot="557106">
            <a:off x="7067726" y="3673468"/>
            <a:ext cx="1249040" cy="1397767"/>
          </a:xfrm>
          <a:prstGeom prst="rect">
            <a:avLst/>
          </a:prstGeom>
        </p:spPr>
      </p:pic>
      <p:pic>
        <p:nvPicPr>
          <p:cNvPr id="15" name="Picture 14" descr="A close up of a person's face&#10;&#10;Description automatically generated with medium confidence">
            <a:extLst>
              <a:ext uri="{FF2B5EF4-FFF2-40B4-BE49-F238E27FC236}">
                <a16:creationId xmlns:a16="http://schemas.microsoft.com/office/drawing/2014/main" id="{7DBC99E1-0A3C-4686-90B7-412ECEADC2EE}"/>
              </a:ext>
            </a:extLst>
          </p:cNvPr>
          <p:cNvPicPr>
            <a:picLocks noChangeAspect="1"/>
          </p:cNvPicPr>
          <p:nvPr/>
        </p:nvPicPr>
        <p:blipFill>
          <a:blip r:embed="rId7"/>
          <a:stretch>
            <a:fillRect/>
          </a:stretch>
        </p:blipFill>
        <p:spPr>
          <a:xfrm>
            <a:off x="4872004" y="3523381"/>
            <a:ext cx="1151075" cy="626471"/>
          </a:xfrm>
          <a:prstGeom prst="rect">
            <a:avLst/>
          </a:prstGeom>
        </p:spPr>
      </p:pic>
      <p:sp>
        <p:nvSpPr>
          <p:cNvPr id="16" name="TextBox 15">
            <a:extLst>
              <a:ext uri="{FF2B5EF4-FFF2-40B4-BE49-F238E27FC236}">
                <a16:creationId xmlns:a16="http://schemas.microsoft.com/office/drawing/2014/main" id="{4118790A-A486-4269-9A41-6D786783B2E3}"/>
              </a:ext>
            </a:extLst>
          </p:cNvPr>
          <p:cNvSpPr txBox="1"/>
          <p:nvPr/>
        </p:nvSpPr>
        <p:spPr>
          <a:xfrm>
            <a:off x="6165266" y="3397165"/>
            <a:ext cx="884389" cy="650438"/>
          </a:xfrm>
          <a:prstGeom prst="roundRect">
            <a:avLst>
              <a:gd name="adj" fmla="val 26539"/>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000" b="1" dirty="0"/>
              <a:t>Crop &amp; Feed to the Model</a:t>
            </a:r>
            <a:endParaRPr lang="en-IL" sz="1000" b="1" dirty="0"/>
          </a:p>
        </p:txBody>
      </p:sp>
      <p:cxnSp>
        <p:nvCxnSpPr>
          <p:cNvPr id="17" name="Straight Arrow Connector 16">
            <a:extLst>
              <a:ext uri="{FF2B5EF4-FFF2-40B4-BE49-F238E27FC236}">
                <a16:creationId xmlns:a16="http://schemas.microsoft.com/office/drawing/2014/main" id="{4510F502-EA1E-4DA3-8114-0A18E76FFE50}"/>
              </a:ext>
            </a:extLst>
          </p:cNvPr>
          <p:cNvCxnSpPr>
            <a:cxnSpLocks/>
            <a:stCxn id="15" idx="2"/>
            <a:endCxn id="19" idx="0"/>
          </p:cNvCxnSpPr>
          <p:nvPr/>
        </p:nvCxnSpPr>
        <p:spPr>
          <a:xfrm>
            <a:off x="5447542" y="4149852"/>
            <a:ext cx="1306" cy="2936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Double Bracket 17">
            <a:extLst>
              <a:ext uri="{FF2B5EF4-FFF2-40B4-BE49-F238E27FC236}">
                <a16:creationId xmlns:a16="http://schemas.microsoft.com/office/drawing/2014/main" id="{CCBC0D34-F995-4948-AAF0-3B06EFF51D5B}"/>
              </a:ext>
            </a:extLst>
          </p:cNvPr>
          <p:cNvSpPr/>
          <p:nvPr/>
        </p:nvSpPr>
        <p:spPr>
          <a:xfrm>
            <a:off x="5269123" y="4477446"/>
            <a:ext cx="359449" cy="685397"/>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19" name="TextBox 18">
            <a:extLst>
              <a:ext uri="{FF2B5EF4-FFF2-40B4-BE49-F238E27FC236}">
                <a16:creationId xmlns:a16="http://schemas.microsoft.com/office/drawing/2014/main" id="{70D15AAD-B645-4F7E-B4C0-647C4841EAD6}"/>
              </a:ext>
            </a:extLst>
          </p:cNvPr>
          <p:cNvSpPr txBox="1"/>
          <p:nvPr/>
        </p:nvSpPr>
        <p:spPr>
          <a:xfrm>
            <a:off x="5269123" y="4443503"/>
            <a:ext cx="359449" cy="754181"/>
          </a:xfrm>
          <a:prstGeom prst="rect">
            <a:avLst/>
          </a:prstGeom>
          <a:noFill/>
        </p:spPr>
        <p:txBody>
          <a:bodyPr wrap="square" rtlCol="0">
            <a:spAutoFit/>
          </a:bodyPr>
          <a:lstStyle/>
          <a:p>
            <a:pPr algn="ctr"/>
            <a:r>
              <a:rPr lang="en-US" sz="801" b="1"/>
              <a:t> </a:t>
            </a:r>
            <a:r>
              <a:rPr lang="en-US" sz="700" b="1"/>
              <a:t>0.5</a:t>
            </a:r>
          </a:p>
          <a:p>
            <a:pPr algn="ctr"/>
            <a:r>
              <a:rPr lang="en-US" sz="700" b="1"/>
              <a:t>-0.9</a:t>
            </a:r>
          </a:p>
          <a:p>
            <a:pPr algn="ctr"/>
            <a:r>
              <a:rPr lang="en-US" sz="700" b="1"/>
              <a:t> 0.7</a:t>
            </a:r>
          </a:p>
          <a:p>
            <a:pPr algn="ctr"/>
            <a:r>
              <a:rPr lang="en-US" sz="700" b="1"/>
              <a:t>.</a:t>
            </a:r>
          </a:p>
          <a:p>
            <a:pPr algn="ctr"/>
            <a:r>
              <a:rPr lang="en-US" sz="700" b="1"/>
              <a:t>.</a:t>
            </a:r>
          </a:p>
          <a:p>
            <a:pPr algn="ctr"/>
            <a:r>
              <a:rPr lang="en-US" sz="700" b="1"/>
              <a:t>.</a:t>
            </a:r>
            <a:endParaRPr lang="en-IL" sz="700" b="1" dirty="0"/>
          </a:p>
        </p:txBody>
      </p:sp>
      <p:sp>
        <p:nvSpPr>
          <p:cNvPr id="20" name="Rectangle 19">
            <a:extLst>
              <a:ext uri="{FF2B5EF4-FFF2-40B4-BE49-F238E27FC236}">
                <a16:creationId xmlns:a16="http://schemas.microsoft.com/office/drawing/2014/main" id="{F78D257A-23CA-4A43-B192-BA2BF7E4B4B2}"/>
              </a:ext>
            </a:extLst>
          </p:cNvPr>
          <p:cNvSpPr/>
          <p:nvPr/>
        </p:nvSpPr>
        <p:spPr>
          <a:xfrm>
            <a:off x="4864139" y="3523381"/>
            <a:ext cx="1155978" cy="1693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TextBox 20">
            <a:extLst>
              <a:ext uri="{FF2B5EF4-FFF2-40B4-BE49-F238E27FC236}">
                <a16:creationId xmlns:a16="http://schemas.microsoft.com/office/drawing/2014/main" id="{2B8FEEF8-709D-4BBF-907C-DB5DB6C9F749}"/>
              </a:ext>
            </a:extLst>
          </p:cNvPr>
          <p:cNvSpPr txBox="1"/>
          <p:nvPr/>
        </p:nvSpPr>
        <p:spPr>
          <a:xfrm>
            <a:off x="3679309" y="3162779"/>
            <a:ext cx="1025314" cy="966624"/>
          </a:xfrm>
          <a:prstGeom prst="roundRect">
            <a:avLst>
              <a:gd name="adj" fmla="val 26539"/>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950" b="1" dirty="0"/>
              <a:t>Cosine Similarity between Database Embeddings</a:t>
            </a:r>
            <a:endParaRPr lang="en-IL" sz="950" b="1" dirty="0"/>
          </a:p>
        </p:txBody>
      </p:sp>
      <p:pic>
        <p:nvPicPr>
          <p:cNvPr id="22" name="Picture 21" descr="A person wearing a white shirt&#10;&#10;Description automatically generated with low confidence">
            <a:extLst>
              <a:ext uri="{FF2B5EF4-FFF2-40B4-BE49-F238E27FC236}">
                <a16:creationId xmlns:a16="http://schemas.microsoft.com/office/drawing/2014/main" id="{90EAE3DE-AAB6-425A-89E8-6C1919D76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798" y="4127743"/>
            <a:ext cx="1069941" cy="1069941"/>
          </a:xfrm>
          <a:prstGeom prst="rect">
            <a:avLst/>
          </a:prstGeom>
        </p:spPr>
      </p:pic>
      <p:sp>
        <p:nvSpPr>
          <p:cNvPr id="23" name="TextBox 22">
            <a:extLst>
              <a:ext uri="{FF2B5EF4-FFF2-40B4-BE49-F238E27FC236}">
                <a16:creationId xmlns:a16="http://schemas.microsoft.com/office/drawing/2014/main" id="{FE620C60-7083-4419-AE47-ED28ACB9AB67}"/>
              </a:ext>
            </a:extLst>
          </p:cNvPr>
          <p:cNvSpPr txBox="1"/>
          <p:nvPr/>
        </p:nvSpPr>
        <p:spPr>
          <a:xfrm>
            <a:off x="2498397" y="3497880"/>
            <a:ext cx="1021397" cy="253916"/>
          </a:xfrm>
          <a:prstGeom prst="rect">
            <a:avLst/>
          </a:prstGeom>
          <a:noFill/>
          <a:ln w="12700">
            <a:solidFill>
              <a:schemeClr val="accent1"/>
            </a:solidFill>
            <a:prstDash val="dash"/>
          </a:ln>
        </p:spPr>
        <p:txBody>
          <a:bodyPr wrap="square" rtlCol="0">
            <a:spAutoFit/>
          </a:bodyPr>
          <a:lstStyle/>
          <a:p>
            <a:pPr algn="ctr"/>
            <a:r>
              <a:rPr lang="en-US" sz="1050" b="1">
                <a:solidFill>
                  <a:schemeClr val="accent2"/>
                </a:solidFill>
              </a:rPr>
              <a:t>Ben Affleck</a:t>
            </a:r>
            <a:endParaRPr lang="en-US" sz="1050" b="1" dirty="0">
              <a:solidFill>
                <a:schemeClr val="accent2"/>
              </a:solidFill>
            </a:endParaRPr>
          </a:p>
        </p:txBody>
      </p:sp>
      <p:cxnSp>
        <p:nvCxnSpPr>
          <p:cNvPr id="24" name="Straight Arrow Connector 23">
            <a:extLst>
              <a:ext uri="{FF2B5EF4-FFF2-40B4-BE49-F238E27FC236}">
                <a16:creationId xmlns:a16="http://schemas.microsoft.com/office/drawing/2014/main" id="{231D2BE6-6B31-4C8E-B0A4-C1D0DD710D43}"/>
              </a:ext>
            </a:extLst>
          </p:cNvPr>
          <p:cNvCxnSpPr>
            <a:cxnSpLocks/>
          </p:cNvCxnSpPr>
          <p:nvPr/>
        </p:nvCxnSpPr>
        <p:spPr>
          <a:xfrm flipH="1">
            <a:off x="6015213" y="4260774"/>
            <a:ext cx="10439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12F1CF1-D4E5-4321-B424-5369867D936A}"/>
              </a:ext>
            </a:extLst>
          </p:cNvPr>
          <p:cNvCxnSpPr>
            <a:cxnSpLocks/>
          </p:cNvCxnSpPr>
          <p:nvPr/>
        </p:nvCxnSpPr>
        <p:spPr>
          <a:xfrm flipH="1">
            <a:off x="3536423" y="4273973"/>
            <a:ext cx="12573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Title 1">
            <a:extLst>
              <a:ext uri="{FF2B5EF4-FFF2-40B4-BE49-F238E27FC236}">
                <a16:creationId xmlns:a16="http://schemas.microsoft.com/office/drawing/2014/main" id="{76EE91D2-0E85-49E1-B43D-AE0943B977F7}"/>
              </a:ext>
            </a:extLst>
          </p:cNvPr>
          <p:cNvSpPr>
            <a:spLocks noGrp="1"/>
          </p:cNvSpPr>
          <p:nvPr>
            <p:ph type="title"/>
          </p:nvPr>
        </p:nvSpPr>
        <p:spPr>
          <a:xfrm>
            <a:off x="345604" y="93767"/>
            <a:ext cx="10515600" cy="719976"/>
          </a:xfrm>
        </p:spPr>
        <p:txBody>
          <a:bodyPr>
            <a:normAutofit/>
          </a:bodyPr>
          <a:lstStyle/>
          <a:p>
            <a:pPr algn="ctr"/>
            <a:r>
              <a:rPr lang="he-IL" sz="3200" dirty="0"/>
              <a:t>אופן המימוש וארכיטקטורה</a:t>
            </a:r>
            <a:endParaRPr lang="en-IL" sz="3200" dirty="0"/>
          </a:p>
        </p:txBody>
      </p:sp>
      <p:sp>
        <p:nvSpPr>
          <p:cNvPr id="51" name="TextBox 50">
            <a:extLst>
              <a:ext uri="{FF2B5EF4-FFF2-40B4-BE49-F238E27FC236}">
                <a16:creationId xmlns:a16="http://schemas.microsoft.com/office/drawing/2014/main" id="{AC30DE4B-EA80-4BA4-961A-4127B1523F01}"/>
              </a:ext>
            </a:extLst>
          </p:cNvPr>
          <p:cNvSpPr txBox="1"/>
          <p:nvPr/>
        </p:nvSpPr>
        <p:spPr>
          <a:xfrm>
            <a:off x="4349955" y="1221359"/>
            <a:ext cx="490191" cy="338554"/>
          </a:xfrm>
          <a:prstGeom prst="rect">
            <a:avLst/>
          </a:prstGeom>
          <a:noFill/>
        </p:spPr>
        <p:txBody>
          <a:bodyPr wrap="square" rtlCol="0">
            <a:spAutoFit/>
          </a:bodyPr>
          <a:lstStyle/>
          <a:p>
            <a:r>
              <a:rPr lang="he-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rPr>
              <a:t>(1)</a:t>
            </a:r>
            <a:endParaRPr lang="en-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endParaRPr>
          </a:p>
        </p:txBody>
      </p:sp>
      <p:sp>
        <p:nvSpPr>
          <p:cNvPr id="54" name="TextBox 53">
            <a:extLst>
              <a:ext uri="{FF2B5EF4-FFF2-40B4-BE49-F238E27FC236}">
                <a16:creationId xmlns:a16="http://schemas.microsoft.com/office/drawing/2014/main" id="{B129288D-4394-45DD-AD93-1090BFA95095}"/>
              </a:ext>
            </a:extLst>
          </p:cNvPr>
          <p:cNvSpPr txBox="1"/>
          <p:nvPr/>
        </p:nvSpPr>
        <p:spPr>
          <a:xfrm>
            <a:off x="6664293" y="1232859"/>
            <a:ext cx="419359" cy="338554"/>
          </a:xfrm>
          <a:prstGeom prst="rect">
            <a:avLst/>
          </a:prstGeom>
          <a:noFill/>
        </p:spPr>
        <p:txBody>
          <a:bodyPr wrap="square" rtlCol="0">
            <a:spAutoFit/>
          </a:bodyPr>
          <a:lstStyle/>
          <a:p>
            <a:r>
              <a:rPr lang="he-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rPr>
              <a:t>(2)</a:t>
            </a:r>
            <a:endParaRPr lang="en-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endParaRPr>
          </a:p>
        </p:txBody>
      </p:sp>
      <p:sp>
        <p:nvSpPr>
          <p:cNvPr id="55" name="TextBox 54">
            <a:extLst>
              <a:ext uri="{FF2B5EF4-FFF2-40B4-BE49-F238E27FC236}">
                <a16:creationId xmlns:a16="http://schemas.microsoft.com/office/drawing/2014/main" id="{B817D88C-A5DB-4F7E-82F4-29A52A6D6AD4}"/>
              </a:ext>
            </a:extLst>
          </p:cNvPr>
          <p:cNvSpPr txBox="1"/>
          <p:nvPr/>
        </p:nvSpPr>
        <p:spPr>
          <a:xfrm>
            <a:off x="7815006" y="2745657"/>
            <a:ext cx="490191" cy="338554"/>
          </a:xfrm>
          <a:prstGeom prst="rect">
            <a:avLst/>
          </a:prstGeom>
          <a:noFill/>
        </p:spPr>
        <p:txBody>
          <a:bodyPr wrap="square" rtlCol="0">
            <a:spAutoFit/>
          </a:bodyPr>
          <a:lstStyle/>
          <a:p>
            <a:r>
              <a:rPr lang="he-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rPr>
              <a:t>(3)</a:t>
            </a:r>
            <a:endParaRPr lang="en-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endParaRPr>
          </a:p>
        </p:txBody>
      </p:sp>
      <p:sp>
        <p:nvSpPr>
          <p:cNvPr id="56" name="TextBox 55">
            <a:extLst>
              <a:ext uri="{FF2B5EF4-FFF2-40B4-BE49-F238E27FC236}">
                <a16:creationId xmlns:a16="http://schemas.microsoft.com/office/drawing/2014/main" id="{85218AFE-2BB2-4DB9-928A-85817E6ACCE6}"/>
              </a:ext>
            </a:extLst>
          </p:cNvPr>
          <p:cNvSpPr txBox="1"/>
          <p:nvPr/>
        </p:nvSpPr>
        <p:spPr>
          <a:xfrm>
            <a:off x="6412364" y="3257466"/>
            <a:ext cx="414705" cy="338554"/>
          </a:xfrm>
          <a:prstGeom prst="rect">
            <a:avLst/>
          </a:prstGeom>
          <a:noFill/>
        </p:spPr>
        <p:txBody>
          <a:bodyPr wrap="square" rtlCol="0">
            <a:spAutoFit/>
          </a:bodyPr>
          <a:lstStyle/>
          <a:p>
            <a:r>
              <a:rPr lang="he-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rPr>
              <a:t>(4)</a:t>
            </a:r>
            <a:endParaRPr lang="en-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id="{FF52F9C0-4FE6-4B21-9E50-59A5D9B48DDA}"/>
              </a:ext>
            </a:extLst>
          </p:cNvPr>
          <p:cNvSpPr txBox="1"/>
          <p:nvPr/>
        </p:nvSpPr>
        <p:spPr>
          <a:xfrm>
            <a:off x="4319621" y="3118797"/>
            <a:ext cx="490191" cy="338554"/>
          </a:xfrm>
          <a:prstGeom prst="rect">
            <a:avLst/>
          </a:prstGeom>
          <a:noFill/>
        </p:spPr>
        <p:txBody>
          <a:bodyPr wrap="square" rtlCol="0">
            <a:spAutoFit/>
          </a:bodyPr>
          <a:lstStyle/>
          <a:p>
            <a:r>
              <a:rPr lang="he-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rPr>
              <a:t>(5)</a:t>
            </a:r>
            <a:endParaRPr lang="en-IL"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617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C5C556-1036-4EF1-95E8-5188AD7866EA}"/>
              </a:ext>
            </a:extLst>
          </p:cNvPr>
          <p:cNvSpPr>
            <a:spLocks noGrp="1"/>
          </p:cNvSpPr>
          <p:nvPr>
            <p:ph type="title"/>
          </p:nvPr>
        </p:nvSpPr>
        <p:spPr>
          <a:xfrm>
            <a:off x="665788" y="244759"/>
            <a:ext cx="9958431" cy="719976"/>
          </a:xfrm>
        </p:spPr>
        <p:txBody>
          <a:bodyPr>
            <a:normAutofit/>
          </a:bodyPr>
          <a:lstStyle/>
          <a:p>
            <a:pPr algn="ctr"/>
            <a:r>
              <a:rPr lang="he-IL" sz="3200" dirty="0"/>
              <a:t>אופן המימוש וארכיטקטורה</a:t>
            </a:r>
            <a:endParaRPr lang="en-IL" sz="3200" dirty="0"/>
          </a:p>
        </p:txBody>
      </p:sp>
      <p:sp>
        <p:nvSpPr>
          <p:cNvPr id="3" name="Content Placeholder 2">
            <a:extLst>
              <a:ext uri="{FF2B5EF4-FFF2-40B4-BE49-F238E27FC236}">
                <a16:creationId xmlns:a16="http://schemas.microsoft.com/office/drawing/2014/main" id="{0B3A4160-878F-49FE-8D4C-C0C00783A1D4}"/>
              </a:ext>
            </a:extLst>
          </p:cNvPr>
          <p:cNvSpPr>
            <a:spLocks noGrp="1"/>
          </p:cNvSpPr>
          <p:nvPr>
            <p:ph idx="1"/>
          </p:nvPr>
        </p:nvSpPr>
        <p:spPr>
          <a:xfrm>
            <a:off x="838200" y="1414565"/>
            <a:ext cx="9613609" cy="4351338"/>
          </a:xfrm>
        </p:spPr>
        <p:txBody>
          <a:bodyPr>
            <a:normAutofit/>
          </a:bodyPr>
          <a:lstStyle/>
          <a:p>
            <a:pPr marL="0" indent="0" algn="r" rtl="1">
              <a:lnSpc>
                <a:spcPct val="110000"/>
              </a:lnSpc>
              <a:buNone/>
            </a:pPr>
            <a:r>
              <a:rPr lang="he-IL" sz="1900" b="1" u="sng" dirty="0">
                <a:ln w="6600">
                  <a:solidFill>
                    <a:schemeClr val="accent2"/>
                  </a:solidFill>
                  <a:prstDash val="solid"/>
                </a:ln>
                <a:solidFill>
                  <a:srgbClr val="FFFFFF"/>
                </a:solidFill>
                <a:effectLst>
                  <a:outerShdw dist="38100" dir="2700000" algn="tl" rotWithShape="0">
                    <a:schemeClr val="accent2"/>
                  </a:outerShdw>
                </a:effectLst>
              </a:rPr>
              <a:t>כ</a:t>
            </a:r>
            <a:r>
              <a:rPr lang="he-IL" sz="2000" b="1" u="sng" dirty="0">
                <a:ln w="6600">
                  <a:solidFill>
                    <a:schemeClr val="accent2"/>
                  </a:solidFill>
                  <a:prstDash val="solid"/>
                </a:ln>
                <a:solidFill>
                  <a:srgbClr val="FFFFFF"/>
                </a:solidFill>
                <a:effectLst>
                  <a:outerShdw dist="38100" dir="2700000" algn="tl" rotWithShape="0">
                    <a:schemeClr val="accent2"/>
                  </a:outerShdw>
                </a:effectLst>
              </a:rPr>
              <a:t>לים ושפות</a:t>
            </a:r>
            <a:r>
              <a:rPr lang="he-IL" sz="2000" b="1" dirty="0">
                <a:ln w="6600">
                  <a:solidFill>
                    <a:schemeClr val="accent2"/>
                  </a:solidFill>
                  <a:prstDash val="solid"/>
                </a:ln>
                <a:solidFill>
                  <a:srgbClr val="FFFFFF"/>
                </a:solidFill>
                <a:effectLst>
                  <a:outerShdw dist="38100" dir="2700000" algn="tl" rotWithShape="0">
                    <a:schemeClr val="accent2"/>
                  </a:outerShdw>
                </a:effectLst>
              </a:rPr>
              <a:t> </a:t>
            </a:r>
            <a:r>
              <a:rPr lang="he-IL" sz="2000" dirty="0"/>
              <a:t>:</a:t>
            </a:r>
          </a:p>
          <a:p>
            <a:pPr lvl="1" algn="r" rtl="1">
              <a:lnSpc>
                <a:spcPct val="110000"/>
              </a:lnSpc>
            </a:pPr>
            <a:r>
              <a:rPr lang="he-IL" sz="1700" u="sng" dirty="0">
                <a:ln w="0"/>
              </a:rPr>
              <a:t>שפת התכנות</a:t>
            </a:r>
            <a:r>
              <a:rPr lang="he-IL" sz="1700" dirty="0">
                <a:ln w="0"/>
              </a:rPr>
              <a:t> המרכזית בפרוייקט היא </a:t>
            </a:r>
            <a:r>
              <a:rPr lang="en-US" sz="1700" u="sng" dirty="0">
                <a:ln w="0"/>
              </a:rPr>
              <a:t>Python</a:t>
            </a:r>
            <a:r>
              <a:rPr lang="he-IL" sz="1700" dirty="0">
                <a:ln w="0"/>
              </a:rPr>
              <a:t>, ובנוסף נעשה שימוש קל ב- </a:t>
            </a:r>
            <a:r>
              <a:rPr lang="en-US" sz="1700" u="sng" dirty="0">
                <a:ln w="0"/>
              </a:rPr>
              <a:t>HTML,CSS</a:t>
            </a:r>
            <a:r>
              <a:rPr lang="he-IL" sz="1700" dirty="0">
                <a:ln w="0"/>
              </a:rPr>
              <a:t> , עבור ממשק המשתמש.</a:t>
            </a:r>
          </a:p>
          <a:p>
            <a:pPr lvl="1" algn="r" rtl="1">
              <a:lnSpc>
                <a:spcPct val="110000"/>
              </a:lnSpc>
            </a:pPr>
            <a:r>
              <a:rPr lang="he-IL" sz="1700" dirty="0">
                <a:ln w="0"/>
              </a:rPr>
              <a:t>בעבור הפיתוח ב</a:t>
            </a:r>
            <a:r>
              <a:rPr lang="he-IL" sz="1700" u="sng" dirty="0">
                <a:ln w="0"/>
              </a:rPr>
              <a:t>למידה עמוקה</a:t>
            </a:r>
            <a:r>
              <a:rPr lang="he-IL" sz="1700" dirty="0">
                <a:ln w="0"/>
              </a:rPr>
              <a:t>, השתמשתי בפלטפורמת </a:t>
            </a:r>
            <a:r>
              <a:rPr lang="en-US" sz="1700" u="sng" dirty="0" err="1">
                <a:ln w="0"/>
              </a:rPr>
              <a:t>Tensorflow</a:t>
            </a:r>
            <a:r>
              <a:rPr lang="he-IL" sz="1700" dirty="0">
                <a:ln w="0"/>
              </a:rPr>
              <a:t>.</a:t>
            </a:r>
          </a:p>
          <a:p>
            <a:pPr lvl="1" algn="r" rtl="1">
              <a:lnSpc>
                <a:spcPct val="110000"/>
              </a:lnSpc>
            </a:pPr>
            <a:r>
              <a:rPr lang="en-US" sz="1700" u="sng" dirty="0">
                <a:ln w="0"/>
              </a:rPr>
              <a:t>OpenCV</a:t>
            </a:r>
            <a:r>
              <a:rPr lang="he-IL" sz="1700" dirty="0">
                <a:ln w="0"/>
              </a:rPr>
              <a:t>, הנה ספרייה ל</a:t>
            </a:r>
            <a:r>
              <a:rPr lang="he-IL" sz="1700" u="sng" dirty="0">
                <a:ln w="0"/>
              </a:rPr>
              <a:t>עיבוד תמונה</a:t>
            </a:r>
            <a:r>
              <a:rPr lang="he-IL" sz="1700" dirty="0">
                <a:ln w="0"/>
              </a:rPr>
              <a:t> שנעשה בה שימוש רב בפרוייקט.</a:t>
            </a:r>
          </a:p>
          <a:p>
            <a:pPr lvl="1" algn="r" rtl="1">
              <a:lnSpc>
                <a:spcPct val="110000"/>
              </a:lnSpc>
            </a:pPr>
            <a:r>
              <a:rPr lang="he-IL" sz="1700" dirty="0">
                <a:ln w="0"/>
              </a:rPr>
              <a:t>ליצירת ה</a:t>
            </a:r>
            <a:r>
              <a:rPr lang="he-IL" sz="1700" u="sng" dirty="0">
                <a:ln w="0"/>
              </a:rPr>
              <a:t>אפליקציה האינטרנטית</a:t>
            </a:r>
            <a:r>
              <a:rPr lang="he-IL" sz="1700" dirty="0">
                <a:ln w="0"/>
              </a:rPr>
              <a:t>, עבור ממשק המשתמש, נעשה שימוש בספרייה </a:t>
            </a:r>
            <a:r>
              <a:rPr lang="en-US" sz="1700" u="sng" dirty="0" err="1">
                <a:ln w="0"/>
              </a:rPr>
              <a:t>Streamlit</a:t>
            </a:r>
            <a:r>
              <a:rPr lang="he-IL" sz="1700" dirty="0">
                <a:ln w="0"/>
              </a:rPr>
              <a:t>.</a:t>
            </a:r>
          </a:p>
          <a:p>
            <a:pPr lvl="1" algn="r" rtl="1">
              <a:lnSpc>
                <a:spcPct val="110000"/>
              </a:lnSpc>
            </a:pPr>
            <a:r>
              <a:rPr lang="he-IL" sz="1700" dirty="0">
                <a:ln w="0"/>
              </a:rPr>
              <a:t>בעבור </a:t>
            </a:r>
            <a:r>
              <a:rPr lang="he-IL" sz="1700" u="sng" dirty="0">
                <a:ln w="0"/>
              </a:rPr>
              <a:t>בסיס הנתונים</a:t>
            </a:r>
            <a:r>
              <a:rPr lang="he-IL" sz="1700" dirty="0">
                <a:ln w="0"/>
              </a:rPr>
              <a:t>, הפרויקט עושה שימוש במסד הנתונים הלא רציונלי – </a:t>
            </a:r>
            <a:r>
              <a:rPr lang="en-US" sz="1700" u="sng" dirty="0">
                <a:ln w="0"/>
              </a:rPr>
              <a:t>MongoDB</a:t>
            </a:r>
            <a:r>
              <a:rPr lang="he-IL" sz="1700" dirty="0">
                <a:ln w="0"/>
              </a:rPr>
              <a:t>.</a:t>
            </a:r>
          </a:p>
          <a:p>
            <a:pPr lvl="1" algn="r" rtl="1">
              <a:lnSpc>
                <a:spcPct val="110000"/>
              </a:lnSpc>
            </a:pPr>
            <a:r>
              <a:rPr lang="he-IL" sz="1700" dirty="0">
                <a:ln w="0"/>
              </a:rPr>
              <a:t>סביבות הפיתוח: </a:t>
            </a:r>
            <a:r>
              <a:rPr lang="en-US" sz="1700" dirty="0" err="1">
                <a:ln w="0"/>
              </a:rPr>
              <a:t>VsCode</a:t>
            </a:r>
            <a:r>
              <a:rPr lang="he-IL" sz="1700" dirty="0">
                <a:ln w="0"/>
              </a:rPr>
              <a:t>, </a:t>
            </a:r>
            <a:r>
              <a:rPr lang="en-US" sz="1700" dirty="0">
                <a:ln w="0"/>
              </a:rPr>
              <a:t>Google </a:t>
            </a:r>
            <a:r>
              <a:rPr lang="en-US" sz="1700" dirty="0" err="1">
                <a:ln w="0"/>
              </a:rPr>
              <a:t>Colab</a:t>
            </a:r>
            <a:r>
              <a:rPr lang="he-IL" sz="1700" dirty="0">
                <a:ln w="0"/>
              </a:rPr>
              <a:t>.</a:t>
            </a:r>
          </a:p>
        </p:txBody>
      </p:sp>
    </p:spTree>
    <p:extLst>
      <p:ext uri="{BB962C8B-B14F-4D97-AF65-F5344CB8AC3E}">
        <p14:creationId xmlns:p14="http://schemas.microsoft.com/office/powerpoint/2010/main" val="24068385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F7ADDE0E9A184C9CADB84A5B9619EA" ma:contentTypeVersion="2" ma:contentTypeDescription="Create a new document." ma:contentTypeScope="" ma:versionID="dcc0c03f9c108dbe5dc55919202c8d26">
  <xsd:schema xmlns:xsd="http://www.w3.org/2001/XMLSchema" xmlns:xs="http://www.w3.org/2001/XMLSchema" xmlns:p="http://schemas.microsoft.com/office/2006/metadata/properties" xmlns:ns3="2a1039af-d338-4552-823b-21dae2579dba" targetNamespace="http://schemas.microsoft.com/office/2006/metadata/properties" ma:root="true" ma:fieldsID="761f6a25422c34305f8943164921bb73" ns3:_="">
    <xsd:import namespace="2a1039af-d338-4552-823b-21dae2579db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039af-d338-4552-823b-21dae2579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ED3EE4-B3C0-436A-BC0F-87A44FC34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039af-d338-4552-823b-21dae2579d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8262AB-596B-4FCA-B52B-E239BD9F61E8}">
  <ds:schemaRefs>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2a1039af-d338-4552-823b-21dae2579dba"/>
    <ds:schemaRef ds:uri="http://purl.org/dc/elements/1.1/"/>
    <ds:schemaRef ds:uri="http://www.w3.org/XML/1998/namespace"/>
  </ds:schemaRefs>
</ds:datastoreItem>
</file>

<file path=customXml/itemProps3.xml><?xml version="1.0" encoding="utf-8"?>
<ds:datastoreItem xmlns:ds="http://schemas.openxmlformats.org/officeDocument/2006/customXml" ds:itemID="{ED848254-6A8B-4EEC-A2B7-FEDA9B8541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5922</TotalTime>
  <Words>529</Words>
  <Application>Microsoft Office PowerPoint</Application>
  <PresentationFormat>Widescreen</PresentationFormat>
  <Paragraphs>46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Aharoni</vt:lpstr>
      <vt:lpstr>Arial</vt:lpstr>
      <vt:lpstr>Trebuchet MS</vt:lpstr>
      <vt:lpstr>Wingdings 3</vt:lpstr>
      <vt:lpstr>Facet</vt:lpstr>
      <vt:lpstr>Masked Face Recognition</vt:lpstr>
      <vt:lpstr>תיאור יעד הפרוייקט</vt:lpstr>
      <vt:lpstr>הדגמת המוצר</vt:lpstr>
      <vt:lpstr>אופן המימוש וארכיטקטורה</vt:lpstr>
      <vt:lpstr>אופן המימוש וארכיטקטורה</vt:lpstr>
      <vt:lpstr>אופן המימוש וארכיטקטורה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Masked Face Recognition</dc:title>
  <dc:creator>Lior</dc:creator>
  <cp:lastModifiedBy>Lior</cp:lastModifiedBy>
  <cp:revision>126</cp:revision>
  <dcterms:created xsi:type="dcterms:W3CDTF">2021-09-02T12:57:09Z</dcterms:created>
  <dcterms:modified xsi:type="dcterms:W3CDTF">2021-09-11T10:01:59Z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0x010100D1F7ADDE0E9A184C9CADB84A5B9619EA</vt:lpwstr>
  </property>
</Properties>
</file>