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2" r:id="rId1"/>
  </p:sldMasterIdLst>
  <p:notesMasterIdLst>
    <p:notesMasterId r:id="rId11"/>
  </p:notesMasterIdLst>
  <p:sldIdLst>
    <p:sldId id="256" r:id="rId2"/>
    <p:sldId id="258" r:id="rId3"/>
    <p:sldId id="259" r:id="rId4"/>
    <p:sldId id="260" r:id="rId5"/>
    <p:sldId id="264" r:id="rId6"/>
    <p:sldId id="265" r:id="rId7"/>
    <p:sldId id="263" r:id="rId8"/>
    <p:sldId id="261" r:id="rId9"/>
    <p:sldId id="262"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B64D"/>
    <a:srgbClr val="363A38"/>
    <a:srgbClr val="30332D"/>
    <a:srgbClr val="303335"/>
    <a:srgbClr val="302E35"/>
    <a:srgbClr val="332E35"/>
    <a:srgbClr val="2E2E35"/>
    <a:srgbClr val="262626"/>
    <a:srgbClr val="D4AF5F"/>
    <a:srgbClr val="2A2B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518CCE0-1CFD-4903-8DB0-73855197CBAA}" type="datetimeFigureOut">
              <a:rPr lang="he-IL" smtClean="0"/>
              <a:t>ח'/סיון/תשפ"ה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810A94F-7690-4AFB-ACE2-454C4D06BBFE}" type="slidenum">
              <a:rPr lang="he-IL" smtClean="0"/>
              <a:t>‹#›</a:t>
            </a:fld>
            <a:endParaRPr lang="he-IL"/>
          </a:p>
        </p:txBody>
      </p:sp>
    </p:spTree>
    <p:extLst>
      <p:ext uri="{BB962C8B-B14F-4D97-AF65-F5344CB8AC3E}">
        <p14:creationId xmlns:p14="http://schemas.microsoft.com/office/powerpoint/2010/main" val="8311965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810A94F-7690-4AFB-ACE2-454C4D06BBFE}" type="slidenum">
              <a:rPr lang="he-IL" smtClean="0"/>
              <a:t>1</a:t>
            </a:fld>
            <a:endParaRPr lang="he-IL"/>
          </a:p>
        </p:txBody>
      </p:sp>
    </p:spTree>
    <p:extLst>
      <p:ext uri="{BB962C8B-B14F-4D97-AF65-F5344CB8AC3E}">
        <p14:creationId xmlns:p14="http://schemas.microsoft.com/office/powerpoint/2010/main" val="21994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6/4/2025</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51309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6/4/2025</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828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6/4/2025</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59159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6/4/2025</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85333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6/4/2025</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0984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6/4/2025</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402446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6/4/2025</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4795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6/4/2025</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61642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6/4/2025</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1506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6/4/2025</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1799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6/4/2025</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521895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lIns="91440" tIns="45720" rIns="91440" bIns="45720"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lIns="91440" tIns="45720" rIns="91440" bIns="45720" anchor="ctr"/>
          <a:lstStyle>
            <a:lvl1pPr algn="r">
              <a:defRPr sz="1050">
                <a:solidFill>
                  <a:schemeClr val="tx1"/>
                </a:solidFill>
              </a:defRPr>
            </a:lvl1pPr>
          </a:lstStyle>
          <a:p>
            <a:pPr algn="r"/>
            <a:fld id="{3F9AFA87-1417-4992-ABD9-27C3BC8CC883}" type="datetimeFigureOut">
              <a:rPr lang="en-US" smtClean="0"/>
              <a:pPr algn="r"/>
              <a:t>6/4/2025</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lIns="91440" tIns="45720" rIns="91440" bIns="45720" anchor="ctr"/>
          <a:lstStyle>
            <a:lvl1pPr algn="l">
              <a:defRPr sz="105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lIns="91440" tIns="45720" rIns="91440" bIns="45720" anchor="ctr"/>
          <a:lstStyle>
            <a:lvl1pPr algn="r">
              <a:defRPr sz="105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5220270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05" r:id="rId6"/>
    <p:sldLayoutId id="2147483801" r:id="rId7"/>
    <p:sldLayoutId id="2147483802" r:id="rId8"/>
    <p:sldLayoutId id="2147483803" r:id="rId9"/>
    <p:sldLayoutId id="2147483804" r:id="rId10"/>
    <p:sldLayoutId id="2147483806" r:id="rId11"/>
  </p:sldLayoutIdLst>
  <p:txStyles>
    <p:titleStyle>
      <a:lvl1pPr algn="l" defTabSz="914400" rtl="0" eaLnBrk="1" latinLnBrk="0" hangingPunct="1">
        <a:lnSpc>
          <a:spcPct val="110000"/>
        </a:lnSpc>
        <a:spcBef>
          <a:spcPct val="0"/>
        </a:spcBef>
        <a:buNone/>
        <a:defRPr sz="5000" kern="1200" spc="0" baseline="0">
          <a:solidFill>
            <a:schemeClr val="tx1"/>
          </a:solidFill>
          <a:latin typeface="+mj-lt"/>
          <a:ea typeface="+mj-ea"/>
          <a:cs typeface="+mj-cs"/>
        </a:defRPr>
      </a:lvl1pPr>
    </p:titleStyle>
    <p:bodyStyle>
      <a:lvl1pPr marL="365760" indent="-365760" algn="l" defTabSz="914400" rtl="0" eaLnBrk="1" latinLnBrk="0" hangingPunct="1">
        <a:lnSpc>
          <a:spcPct val="117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17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17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17000"/>
        </a:lnSpc>
        <a:spcBef>
          <a:spcPts val="600"/>
        </a:spcBef>
        <a:buFontTx/>
        <a:buNone/>
        <a:defRPr sz="1800" i="0" kern="1200">
          <a:solidFill>
            <a:schemeClr val="tx1">
              <a:lumMod val="75000"/>
              <a:lumOff val="25000"/>
            </a:schemeClr>
          </a:solidFill>
          <a:latin typeface="+mn-lt"/>
          <a:ea typeface="+mn-ea"/>
          <a:cs typeface="+mn-cs"/>
        </a:defRPr>
      </a:lvl4pPr>
      <a:lvl5pPr marL="886968" indent="-274320" algn="l" defTabSz="914400" rtl="0" eaLnBrk="1" latinLnBrk="0" hangingPunct="1">
        <a:lnSpc>
          <a:spcPct val="117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6000" b="-46000"/>
          </a:stretch>
        </a:blipFill>
        <a:effectLst/>
      </p:bgPr>
    </p:bg>
    <p:spTree>
      <p:nvGrpSpPr>
        <p:cNvPr id="1" name=""/>
        <p:cNvGrpSpPr/>
        <p:nvPr/>
      </p:nvGrpSpPr>
      <p:grpSpPr>
        <a:xfrm>
          <a:off x="0" y="0"/>
          <a:ext cx="0" cy="0"/>
          <a:chOff x="0" y="0"/>
          <a:chExt cx="0" cy="0"/>
        </a:xfrm>
      </p:grpSpPr>
      <p:sp>
        <p:nvSpPr>
          <p:cNvPr id="51" name="Freeform: Shape 36">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2" name="Rectangle 3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5215FC7-08CD-CA7C-B4EC-2D259456980B}"/>
              </a:ext>
            </a:extLst>
          </p:cNvPr>
          <p:cNvSpPr>
            <a:spLocks noGrp="1"/>
          </p:cNvSpPr>
          <p:nvPr>
            <p:ph type="ctrTitle"/>
          </p:nvPr>
        </p:nvSpPr>
        <p:spPr>
          <a:xfrm>
            <a:off x="762000" y="758951"/>
            <a:ext cx="3880511" cy="1577849"/>
          </a:xfrm>
        </p:spPr>
        <p:txBody>
          <a:bodyPr>
            <a:normAutofit/>
          </a:bodyPr>
          <a:lstStyle/>
          <a:p>
            <a:pPr>
              <a:lnSpc>
                <a:spcPct val="100000"/>
              </a:lnSpc>
            </a:pPr>
            <a:r>
              <a:rPr lang="en-US" sz="4600" dirty="0">
                <a:solidFill>
                  <a:srgbClr val="E2B64D"/>
                </a:solidFill>
              </a:rPr>
              <a:t>GoldenFrame</a:t>
            </a:r>
            <a:endParaRPr lang="he-IL" sz="4600" dirty="0">
              <a:solidFill>
                <a:srgbClr val="E2B64D"/>
              </a:solidFill>
            </a:endParaRPr>
          </a:p>
        </p:txBody>
      </p:sp>
      <p:sp>
        <p:nvSpPr>
          <p:cNvPr id="3" name="כותרת משנה 2">
            <a:extLst>
              <a:ext uri="{FF2B5EF4-FFF2-40B4-BE49-F238E27FC236}">
                <a16:creationId xmlns:a16="http://schemas.microsoft.com/office/drawing/2014/main" id="{D540E00A-9526-A67D-1787-E27C2CD25D4F}"/>
              </a:ext>
            </a:extLst>
          </p:cNvPr>
          <p:cNvSpPr>
            <a:spLocks noGrp="1"/>
          </p:cNvSpPr>
          <p:nvPr>
            <p:ph type="subTitle" idx="1"/>
          </p:nvPr>
        </p:nvSpPr>
        <p:spPr>
          <a:xfrm>
            <a:off x="668593" y="2802194"/>
            <a:ext cx="5771536" cy="3430610"/>
          </a:xfrm>
        </p:spPr>
        <p:txBody>
          <a:bodyPr>
            <a:normAutofit/>
          </a:bodyPr>
          <a:lstStyle/>
          <a:p>
            <a:pPr algn="l"/>
            <a:r>
              <a:rPr lang="en-US" sz="2200" dirty="0">
                <a:solidFill>
                  <a:schemeClr val="bg2">
                    <a:lumMod val="90000"/>
                  </a:schemeClr>
                </a:solidFill>
              </a:rPr>
              <a:t>Project number : 15001223</a:t>
            </a:r>
          </a:p>
          <a:p>
            <a:pPr algn="l"/>
            <a:r>
              <a:rPr lang="en-US" sz="2200" dirty="0">
                <a:solidFill>
                  <a:schemeClr val="bg2">
                    <a:lumMod val="90000"/>
                  </a:schemeClr>
                </a:solidFill>
              </a:rPr>
              <a:t>Presented at Workshop:Software Product</a:t>
            </a:r>
          </a:p>
          <a:p>
            <a:pPr algn="l"/>
            <a:r>
              <a:rPr lang="en-US" sz="2200" dirty="0">
                <a:solidFill>
                  <a:schemeClr val="bg2">
                    <a:lumMod val="90000"/>
                  </a:schemeClr>
                </a:solidFill>
              </a:rPr>
              <a:t>Developed by : Moshik </a:t>
            </a:r>
            <a:r>
              <a:rPr lang="en-US" sz="2200" dirty="0" err="1">
                <a:solidFill>
                  <a:schemeClr val="bg2">
                    <a:lumMod val="90000"/>
                  </a:schemeClr>
                </a:solidFill>
              </a:rPr>
              <a:t>Yifrah</a:t>
            </a:r>
            <a:r>
              <a:rPr lang="en-US" sz="2200" dirty="0">
                <a:solidFill>
                  <a:schemeClr val="bg2">
                    <a:lumMod val="90000"/>
                  </a:schemeClr>
                </a:solidFill>
              </a:rPr>
              <a:t>, Guy Hanan, Irad Amsalem</a:t>
            </a:r>
          </a:p>
          <a:p>
            <a:pPr algn="l"/>
            <a:r>
              <a:rPr lang="en-US" sz="2200" dirty="0">
                <a:solidFill>
                  <a:schemeClr val="bg2">
                    <a:lumMod val="90000"/>
                  </a:schemeClr>
                </a:solidFill>
              </a:rPr>
              <a:t>Guided by Amir Kirsh</a:t>
            </a:r>
          </a:p>
          <a:p>
            <a:pPr algn="l"/>
            <a:endParaRPr lang="en-US" sz="2200" dirty="0">
              <a:solidFill>
                <a:schemeClr val="bg2">
                  <a:lumMod val="90000"/>
                </a:schemeClr>
              </a:solidFill>
            </a:endParaRPr>
          </a:p>
          <a:p>
            <a:endParaRPr lang="en-US" sz="2200" dirty="0">
              <a:solidFill>
                <a:schemeClr val="bg2">
                  <a:lumMod val="90000"/>
                </a:schemeClr>
              </a:solidFill>
            </a:endParaRPr>
          </a:p>
          <a:p>
            <a:endParaRPr lang="he-IL" sz="2200" dirty="0">
              <a:solidFill>
                <a:schemeClr val="bg2">
                  <a:lumMod val="90000"/>
                </a:schemeClr>
              </a:solidFill>
            </a:endParaRPr>
          </a:p>
        </p:txBody>
      </p:sp>
      <p:pic>
        <p:nvPicPr>
          <p:cNvPr id="5" name="תמונה 4" descr="תמונה שמכילה אומנות, גופן, סמל, עיגול">
            <a:extLst>
              <a:ext uri="{FF2B5EF4-FFF2-40B4-BE49-F238E27FC236}">
                <a16:creationId xmlns:a16="http://schemas.microsoft.com/office/drawing/2014/main" id="{44DCA251-A967-814F-AE3C-3833A06B4781}"/>
              </a:ext>
            </a:extLst>
          </p:cNvPr>
          <p:cNvPicPr>
            <a:picLocks noChangeAspect="1"/>
          </p:cNvPicPr>
          <p:nvPr/>
        </p:nvPicPr>
        <p:blipFill>
          <a:blip r:embed="rId4">
            <a:extLst>
              <a:ext uri="{28A0092B-C50C-407E-A947-70E740481C1C}">
                <a14:useLocalDpi xmlns:a14="http://schemas.microsoft.com/office/drawing/2010/main" val="0"/>
              </a:ext>
            </a:extLst>
          </a:blip>
          <a:srcRect l="984"/>
          <a:stretch>
            <a:fillRect/>
          </a:stretch>
        </p:blipFill>
        <p:spPr>
          <a:xfrm>
            <a:off x="6738840" y="752476"/>
            <a:ext cx="4910328" cy="4959104"/>
          </a:xfrm>
          <a:prstGeom prst="rect">
            <a:avLst/>
          </a:prstGeom>
        </p:spPr>
      </p:pic>
    </p:spTree>
    <p:extLst>
      <p:ext uri="{BB962C8B-B14F-4D97-AF65-F5344CB8AC3E}">
        <p14:creationId xmlns:p14="http://schemas.microsoft.com/office/powerpoint/2010/main" val="225557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8CEE08-B234-BEF1-D01D-D0B968E29909}"/>
              </a:ext>
            </a:extLst>
          </p:cNvPr>
          <p:cNvSpPr>
            <a:spLocks noGrp="1"/>
          </p:cNvSpPr>
          <p:nvPr>
            <p:ph type="title"/>
          </p:nvPr>
        </p:nvSpPr>
        <p:spPr>
          <a:xfrm>
            <a:off x="1517904" y="530942"/>
            <a:ext cx="9144000" cy="1268361"/>
          </a:xfrm>
        </p:spPr>
        <p:txBody>
          <a:bodyPr/>
          <a:lstStyle/>
          <a:p>
            <a:pPr algn="ctr"/>
            <a:r>
              <a:rPr lang="en-US" sz="5400" b="1" dirty="0">
                <a:solidFill>
                  <a:srgbClr val="E2B64D"/>
                </a:solidFill>
              </a:rPr>
              <a:t>❌ The Problem</a:t>
            </a:r>
            <a:endParaRPr lang="he-IL" dirty="0">
              <a:solidFill>
                <a:srgbClr val="E2B64D"/>
              </a:solidFill>
            </a:endParaRPr>
          </a:p>
        </p:txBody>
      </p:sp>
      <p:sp>
        <p:nvSpPr>
          <p:cNvPr id="3" name="מציין מיקום תוכן 2">
            <a:extLst>
              <a:ext uri="{FF2B5EF4-FFF2-40B4-BE49-F238E27FC236}">
                <a16:creationId xmlns:a16="http://schemas.microsoft.com/office/drawing/2014/main" id="{C0520427-2CB6-73BD-FF1E-6CEE6A5C8578}"/>
              </a:ext>
            </a:extLst>
          </p:cNvPr>
          <p:cNvSpPr>
            <a:spLocks noGrp="1"/>
          </p:cNvSpPr>
          <p:nvPr>
            <p:ph idx="1"/>
          </p:nvPr>
        </p:nvSpPr>
        <p:spPr>
          <a:xfrm>
            <a:off x="717755" y="2497394"/>
            <a:ext cx="9944149" cy="3601654"/>
          </a:xfrm>
        </p:spPr>
        <p:txBody>
          <a:bodyPr/>
          <a:lstStyle/>
          <a:p>
            <a:pPr marL="0" indent="0">
              <a:buNone/>
            </a:pPr>
            <a:r>
              <a:rPr lang="en-US" sz="1800" dirty="0">
                <a:solidFill>
                  <a:schemeClr val="bg2">
                    <a:lumMod val="90000"/>
                  </a:schemeClr>
                </a:solidFill>
              </a:rPr>
              <a:t>Many people struggle to choose the </a:t>
            </a:r>
            <a:r>
              <a:rPr lang="en-US" sz="1800" i="1" dirty="0">
                <a:solidFill>
                  <a:schemeClr val="bg2">
                    <a:lumMod val="90000"/>
                  </a:schemeClr>
                </a:solidFill>
              </a:rPr>
              <a:t>best</a:t>
            </a:r>
            <a:r>
              <a:rPr lang="en-US" sz="1800" dirty="0">
                <a:solidFill>
                  <a:schemeClr val="bg2">
                    <a:lumMod val="90000"/>
                  </a:schemeClr>
                </a:solidFill>
              </a:rPr>
              <a:t>  photo for their profile or social media post.</a:t>
            </a:r>
            <a:br>
              <a:rPr lang="en-US" sz="1800" dirty="0">
                <a:solidFill>
                  <a:schemeClr val="bg2">
                    <a:lumMod val="90000"/>
                  </a:schemeClr>
                </a:solidFill>
              </a:rPr>
            </a:br>
            <a:r>
              <a:rPr lang="en-US" sz="1800" dirty="0">
                <a:solidFill>
                  <a:schemeClr val="bg2">
                    <a:lumMod val="90000"/>
                  </a:schemeClr>
                </a:solidFill>
              </a:rPr>
              <a:t>Even when they have dozens of pictures, it’s hard to tell:</a:t>
            </a:r>
          </a:p>
          <a:p>
            <a:pPr>
              <a:buFont typeface="Arial" panose="020B0604020202020204" pitchFamily="34" charset="0"/>
              <a:buChar char="•"/>
            </a:pPr>
            <a:r>
              <a:rPr lang="en-US" sz="1800" dirty="0">
                <a:solidFill>
                  <a:schemeClr val="bg2">
                    <a:lumMod val="90000"/>
                  </a:schemeClr>
                </a:solidFill>
              </a:rPr>
              <a:t>Which one looks the most professional?</a:t>
            </a:r>
          </a:p>
          <a:p>
            <a:pPr>
              <a:buFont typeface="Arial" panose="020B0604020202020204" pitchFamily="34" charset="0"/>
              <a:buChar char="•"/>
            </a:pPr>
            <a:r>
              <a:rPr lang="en-US" sz="1800" dirty="0">
                <a:solidFill>
                  <a:schemeClr val="bg2">
                    <a:lumMod val="90000"/>
                  </a:schemeClr>
                </a:solidFill>
              </a:rPr>
              <a:t>Which photo will get more likes or engagement?</a:t>
            </a:r>
          </a:p>
          <a:p>
            <a:pPr>
              <a:buFont typeface="Arial" panose="020B0604020202020204" pitchFamily="34" charset="0"/>
              <a:buChar char="•"/>
            </a:pPr>
            <a:r>
              <a:rPr lang="en-US" sz="1800" dirty="0">
                <a:solidFill>
                  <a:schemeClr val="bg2">
                    <a:lumMod val="90000"/>
                  </a:schemeClr>
                </a:solidFill>
              </a:rPr>
              <a:t>Which image sends the right message for a specific purpose (e.g., business vs. dating)?</a:t>
            </a:r>
            <a:br>
              <a:rPr lang="en-US" sz="1800" dirty="0">
                <a:solidFill>
                  <a:schemeClr val="bg2">
                    <a:lumMod val="90000"/>
                  </a:schemeClr>
                </a:solidFill>
              </a:rPr>
            </a:br>
            <a:br>
              <a:rPr lang="en-US" sz="1800" dirty="0">
                <a:solidFill>
                  <a:schemeClr val="bg2">
                    <a:lumMod val="90000"/>
                  </a:schemeClr>
                </a:solidFill>
              </a:rPr>
            </a:br>
            <a:r>
              <a:rPr lang="en-US" sz="1800" dirty="0">
                <a:solidFill>
                  <a:schemeClr val="bg2">
                    <a:lumMod val="90000"/>
                  </a:schemeClr>
                </a:solidFill>
              </a:rPr>
              <a:t>As a result, users often upload unflattering or unsuitable photos, missing the chance to make a strong first impression.</a:t>
            </a:r>
            <a:endParaRPr lang="he-IL" sz="1800" dirty="0"/>
          </a:p>
        </p:txBody>
      </p:sp>
    </p:spTree>
    <p:extLst>
      <p:ext uri="{BB962C8B-B14F-4D97-AF65-F5344CB8AC3E}">
        <p14:creationId xmlns:p14="http://schemas.microsoft.com/office/powerpoint/2010/main" val="360976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9A08B92-3BC6-4DF2-0005-00B72F42328F}"/>
              </a:ext>
            </a:extLst>
          </p:cNvPr>
          <p:cNvSpPr>
            <a:spLocks noGrp="1"/>
          </p:cNvSpPr>
          <p:nvPr>
            <p:ph type="title"/>
          </p:nvPr>
        </p:nvSpPr>
        <p:spPr>
          <a:xfrm>
            <a:off x="1517904" y="1111044"/>
            <a:ext cx="9144000" cy="1710813"/>
          </a:xfrm>
        </p:spPr>
        <p:txBody>
          <a:bodyPr/>
          <a:lstStyle/>
          <a:p>
            <a:pPr algn="ctr"/>
            <a:r>
              <a:rPr lang="he-IL" dirty="0">
                <a:solidFill>
                  <a:srgbClr val="E2B64D"/>
                </a:solidFill>
              </a:rPr>
              <a:t>🎯 </a:t>
            </a:r>
            <a:r>
              <a:rPr lang="en-US" b="1" dirty="0">
                <a:solidFill>
                  <a:srgbClr val="E2B64D"/>
                </a:solidFill>
              </a:rPr>
              <a:t>Target Audience</a:t>
            </a:r>
            <a:endParaRPr lang="he-IL" dirty="0">
              <a:solidFill>
                <a:srgbClr val="E2B64D"/>
              </a:solidFill>
            </a:endParaRPr>
          </a:p>
        </p:txBody>
      </p:sp>
      <p:sp>
        <p:nvSpPr>
          <p:cNvPr id="3" name="מציין מיקום תוכן 2">
            <a:extLst>
              <a:ext uri="{FF2B5EF4-FFF2-40B4-BE49-F238E27FC236}">
                <a16:creationId xmlns:a16="http://schemas.microsoft.com/office/drawing/2014/main" id="{4F008FFA-46DF-5280-44AE-BE67054D43ED}"/>
              </a:ext>
            </a:extLst>
          </p:cNvPr>
          <p:cNvSpPr>
            <a:spLocks noGrp="1"/>
          </p:cNvSpPr>
          <p:nvPr>
            <p:ph idx="1"/>
          </p:nvPr>
        </p:nvSpPr>
        <p:spPr>
          <a:xfrm>
            <a:off x="806245" y="2349910"/>
            <a:ext cx="10559845" cy="3749138"/>
          </a:xfrm>
        </p:spPr>
        <p:txBody>
          <a:bodyPr/>
          <a:lstStyle/>
          <a:p>
            <a:pPr>
              <a:buFont typeface="Arial" panose="020B0604020202020204" pitchFamily="34" charset="0"/>
              <a:buChar char="•"/>
            </a:pPr>
            <a:r>
              <a:rPr lang="en-US" sz="1800" dirty="0">
                <a:solidFill>
                  <a:schemeClr val="bg2">
                    <a:lumMod val="90000"/>
                  </a:schemeClr>
                </a:solidFill>
              </a:rPr>
              <a:t>📱 </a:t>
            </a:r>
            <a:r>
              <a:rPr lang="en-US" sz="1800" b="1" dirty="0">
                <a:solidFill>
                  <a:schemeClr val="bg2">
                    <a:lumMod val="90000"/>
                  </a:schemeClr>
                </a:solidFill>
              </a:rPr>
              <a:t>Active social media users</a:t>
            </a:r>
            <a:r>
              <a:rPr lang="en-US" sz="1800" dirty="0">
                <a:solidFill>
                  <a:schemeClr val="bg2">
                    <a:lumMod val="90000"/>
                  </a:schemeClr>
                </a:solidFill>
              </a:rPr>
              <a:t> – Instagram, Facebook, TikTok</a:t>
            </a:r>
          </a:p>
          <a:p>
            <a:pPr>
              <a:buFont typeface="Arial" panose="020B0604020202020204" pitchFamily="34" charset="0"/>
              <a:buChar char="•"/>
            </a:pPr>
            <a:r>
              <a:rPr lang="en-US" sz="1800" dirty="0">
                <a:solidFill>
                  <a:schemeClr val="bg2">
                    <a:lumMod val="90000"/>
                  </a:schemeClr>
                </a:solidFill>
              </a:rPr>
              <a:t>👩‍💼 </a:t>
            </a:r>
            <a:r>
              <a:rPr lang="en-US" sz="1800" b="1" dirty="0">
                <a:solidFill>
                  <a:schemeClr val="bg2">
                    <a:lumMod val="90000"/>
                  </a:schemeClr>
                </a:solidFill>
              </a:rPr>
              <a:t>Job seekers and students</a:t>
            </a:r>
            <a:r>
              <a:rPr lang="en-US" sz="1800" dirty="0">
                <a:solidFill>
                  <a:schemeClr val="bg2">
                    <a:lumMod val="90000"/>
                  </a:schemeClr>
                </a:solidFill>
              </a:rPr>
              <a:t> – looking for the perfect LinkedIn or CV photo</a:t>
            </a:r>
          </a:p>
          <a:p>
            <a:pPr>
              <a:buFont typeface="Arial" panose="020B0604020202020204" pitchFamily="34" charset="0"/>
              <a:buChar char="•"/>
            </a:pPr>
            <a:r>
              <a:rPr lang="en-US" sz="1800" dirty="0">
                <a:solidFill>
                  <a:schemeClr val="bg2">
                    <a:lumMod val="90000"/>
                  </a:schemeClr>
                </a:solidFill>
              </a:rPr>
              <a:t>💘 </a:t>
            </a:r>
            <a:r>
              <a:rPr lang="en-US" sz="1800" b="1" dirty="0">
                <a:solidFill>
                  <a:schemeClr val="bg2">
                    <a:lumMod val="90000"/>
                  </a:schemeClr>
                </a:solidFill>
              </a:rPr>
              <a:t>Dating app users</a:t>
            </a:r>
            <a:r>
              <a:rPr lang="en-US" sz="1800" dirty="0">
                <a:solidFill>
                  <a:schemeClr val="bg2">
                    <a:lumMod val="90000"/>
                  </a:schemeClr>
                </a:solidFill>
              </a:rPr>
              <a:t> – who want to boost their profile with the right photo</a:t>
            </a:r>
          </a:p>
          <a:p>
            <a:pPr>
              <a:buFont typeface="Arial" panose="020B0604020202020204" pitchFamily="34" charset="0"/>
              <a:buChar char="•"/>
            </a:pPr>
            <a:r>
              <a:rPr lang="en-US" sz="1800" dirty="0">
                <a:solidFill>
                  <a:schemeClr val="bg2">
                    <a:lumMod val="90000"/>
                  </a:schemeClr>
                </a:solidFill>
              </a:rPr>
              <a:t>📸 </a:t>
            </a:r>
            <a:r>
              <a:rPr lang="en-US" sz="1800" b="1" dirty="0">
                <a:solidFill>
                  <a:schemeClr val="bg2">
                    <a:lumMod val="90000"/>
                  </a:schemeClr>
                </a:solidFill>
              </a:rPr>
              <a:t>Anyone with multiple photo options</a:t>
            </a:r>
            <a:r>
              <a:rPr lang="en-US" sz="1800" dirty="0">
                <a:solidFill>
                  <a:schemeClr val="bg2">
                    <a:lumMod val="90000"/>
                  </a:schemeClr>
                </a:solidFill>
              </a:rPr>
              <a:t> – and wants a smart, objective recommendation</a:t>
            </a:r>
          </a:p>
          <a:p>
            <a:pPr>
              <a:buFont typeface="Arial" panose="020B0604020202020204" pitchFamily="34" charset="0"/>
              <a:buChar char="•"/>
            </a:pPr>
            <a:endParaRPr lang="en-US" sz="1800" dirty="0">
              <a:solidFill>
                <a:schemeClr val="bg2">
                  <a:lumMod val="90000"/>
                </a:schemeClr>
              </a:solidFill>
            </a:endParaRPr>
          </a:p>
          <a:p>
            <a:pPr>
              <a:buFont typeface="Arial" panose="020B0604020202020204" pitchFamily="34" charset="0"/>
              <a:buChar char="•"/>
            </a:pPr>
            <a:endParaRPr lang="en-US" sz="1800" dirty="0">
              <a:solidFill>
                <a:schemeClr val="bg2">
                  <a:lumMod val="90000"/>
                </a:schemeClr>
              </a:solidFill>
            </a:endParaRPr>
          </a:p>
        </p:txBody>
      </p:sp>
    </p:spTree>
    <p:extLst>
      <p:ext uri="{BB962C8B-B14F-4D97-AF65-F5344CB8AC3E}">
        <p14:creationId xmlns:p14="http://schemas.microsoft.com/office/powerpoint/2010/main" val="25082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A21F2B-A583-1054-4262-0346C1D744CC}"/>
              </a:ext>
            </a:extLst>
          </p:cNvPr>
          <p:cNvSpPr>
            <a:spLocks noGrp="1"/>
          </p:cNvSpPr>
          <p:nvPr>
            <p:ph type="title"/>
          </p:nvPr>
        </p:nvSpPr>
        <p:spPr>
          <a:xfrm>
            <a:off x="1517904" y="127820"/>
            <a:ext cx="9690870" cy="1288026"/>
          </a:xfrm>
        </p:spPr>
        <p:txBody>
          <a:bodyPr/>
          <a:lstStyle/>
          <a:p>
            <a:pPr algn="ctr"/>
            <a:r>
              <a:rPr lang="he-IL" dirty="0">
                <a:solidFill>
                  <a:srgbClr val="E2B64D"/>
                </a:solidFill>
              </a:rPr>
              <a:t>✅ </a:t>
            </a:r>
            <a:r>
              <a:rPr lang="en-US" b="1" dirty="0">
                <a:solidFill>
                  <a:srgbClr val="E2B64D"/>
                </a:solidFill>
              </a:rPr>
              <a:t>The Solution – GoldenFrame</a:t>
            </a:r>
            <a:endParaRPr lang="he-IL" dirty="0">
              <a:solidFill>
                <a:srgbClr val="E2B64D"/>
              </a:solidFill>
            </a:endParaRPr>
          </a:p>
        </p:txBody>
      </p:sp>
      <p:sp>
        <p:nvSpPr>
          <p:cNvPr id="3" name="מציין מיקום תוכן 2">
            <a:extLst>
              <a:ext uri="{FF2B5EF4-FFF2-40B4-BE49-F238E27FC236}">
                <a16:creationId xmlns:a16="http://schemas.microsoft.com/office/drawing/2014/main" id="{B6842E13-EB00-88EE-0746-E5D8490084F1}"/>
              </a:ext>
            </a:extLst>
          </p:cNvPr>
          <p:cNvSpPr>
            <a:spLocks noGrp="1"/>
          </p:cNvSpPr>
          <p:nvPr>
            <p:ph idx="1"/>
          </p:nvPr>
        </p:nvSpPr>
        <p:spPr>
          <a:xfrm>
            <a:off x="806244" y="1641987"/>
            <a:ext cx="9855659" cy="4457061"/>
          </a:xfrm>
        </p:spPr>
        <p:txBody>
          <a:bodyPr/>
          <a:lstStyle/>
          <a:p>
            <a:pPr>
              <a:buNone/>
            </a:pPr>
            <a:r>
              <a:rPr lang="en-US" sz="1600" b="1" dirty="0">
                <a:solidFill>
                  <a:schemeClr val="bg2">
                    <a:lumMod val="90000"/>
                  </a:schemeClr>
                </a:solidFill>
              </a:rPr>
              <a:t>GoldenFrame</a:t>
            </a:r>
            <a:r>
              <a:rPr lang="en-US" sz="1600" dirty="0">
                <a:solidFill>
                  <a:schemeClr val="bg2">
                    <a:lumMod val="90000"/>
                  </a:schemeClr>
                </a:solidFill>
              </a:rPr>
              <a:t> offers a smart and simple solution to the photo selection dilemma:</a:t>
            </a:r>
          </a:p>
          <a:p>
            <a:pPr>
              <a:buFont typeface="Arial" panose="020B0604020202020204" pitchFamily="34" charset="0"/>
              <a:buChar char="•"/>
            </a:pPr>
            <a:r>
              <a:rPr lang="en-US" sz="1600" dirty="0">
                <a:solidFill>
                  <a:schemeClr val="bg2">
                    <a:lumMod val="90000"/>
                  </a:schemeClr>
                </a:solidFill>
              </a:rPr>
              <a:t>The user uploads several personal photos</a:t>
            </a:r>
          </a:p>
          <a:p>
            <a:pPr>
              <a:buFont typeface="Arial" panose="020B0604020202020204" pitchFamily="34" charset="0"/>
              <a:buChar char="•"/>
            </a:pPr>
            <a:r>
              <a:rPr lang="en-US" sz="1600" dirty="0">
                <a:solidFill>
                  <a:schemeClr val="bg2">
                    <a:lumMod val="90000"/>
                  </a:schemeClr>
                </a:solidFill>
              </a:rPr>
              <a:t>Chooses the purpose of the photo (e.g., Instagram profile, LinkedIn, dating app)</a:t>
            </a:r>
          </a:p>
          <a:p>
            <a:pPr>
              <a:buFont typeface="Arial" panose="020B0604020202020204" pitchFamily="34" charset="0"/>
              <a:buChar char="•"/>
            </a:pPr>
            <a:r>
              <a:rPr lang="en-US" sz="1600" dirty="0">
                <a:solidFill>
                  <a:schemeClr val="bg2">
                    <a:lumMod val="90000"/>
                  </a:schemeClr>
                </a:solidFill>
              </a:rPr>
              <a:t>The system performs advanced visual analysis: sharpness, brightness, colors, facial expressions, and more</a:t>
            </a:r>
          </a:p>
          <a:p>
            <a:pPr>
              <a:buFont typeface="Arial" panose="020B0604020202020204" pitchFamily="34" charset="0"/>
              <a:buChar char="•"/>
            </a:pPr>
            <a:r>
              <a:rPr lang="en-US" sz="1600" dirty="0">
                <a:solidFill>
                  <a:schemeClr val="bg2">
                    <a:lumMod val="90000"/>
                  </a:schemeClr>
                </a:solidFill>
              </a:rPr>
              <a:t>The app ranks the photos by relevance – showing the best match first</a:t>
            </a:r>
          </a:p>
          <a:p>
            <a:pPr>
              <a:buNone/>
            </a:pPr>
            <a:r>
              <a:rPr lang="en-US" sz="1600" dirty="0">
                <a:solidFill>
                  <a:schemeClr val="bg2">
                    <a:lumMod val="90000"/>
                  </a:schemeClr>
                </a:solidFill>
              </a:rPr>
              <a:t>🔁 </a:t>
            </a:r>
            <a:r>
              <a:rPr lang="en-US" sz="1600" b="1" dirty="0">
                <a:solidFill>
                  <a:schemeClr val="bg2">
                    <a:lumMod val="90000"/>
                  </a:schemeClr>
                </a:solidFill>
              </a:rPr>
              <a:t>The app learns the user over time</a:t>
            </a:r>
            <a:r>
              <a:rPr lang="en-US" sz="1600" dirty="0">
                <a:solidFill>
                  <a:schemeClr val="bg2">
                    <a:lumMod val="90000"/>
                  </a:schemeClr>
                </a:solidFill>
              </a:rPr>
              <a:t>:</a:t>
            </a:r>
            <a:br>
              <a:rPr lang="en-US" sz="1600" dirty="0">
                <a:solidFill>
                  <a:schemeClr val="bg2">
                    <a:lumMod val="90000"/>
                  </a:schemeClr>
                </a:solidFill>
              </a:rPr>
            </a:br>
            <a:r>
              <a:rPr lang="en-US" sz="1600" dirty="0">
                <a:solidFill>
                  <a:schemeClr val="bg2">
                    <a:lumMod val="90000"/>
                  </a:schemeClr>
                </a:solidFill>
              </a:rPr>
              <a:t>As the user gives feedback or as the system gathers results (such as likes, comments, or actual photo selections), it adjusts its recommendations to better match the user’s personal style and preferences.</a:t>
            </a:r>
          </a:p>
          <a:p>
            <a:pPr marL="0" indent="0">
              <a:buNone/>
            </a:pPr>
            <a:r>
              <a:rPr lang="en-US" sz="1600" dirty="0">
                <a:solidFill>
                  <a:schemeClr val="bg2">
                    <a:lumMod val="90000"/>
                  </a:schemeClr>
                </a:solidFill>
              </a:rPr>
              <a:t>🧠 The result: a personalized experience that improves with every use.</a:t>
            </a:r>
          </a:p>
          <a:p>
            <a:endParaRPr lang="he-IL" sz="1600" dirty="0">
              <a:solidFill>
                <a:schemeClr val="bg2">
                  <a:lumMod val="90000"/>
                </a:schemeClr>
              </a:solidFill>
            </a:endParaRPr>
          </a:p>
        </p:txBody>
      </p:sp>
    </p:spTree>
    <p:extLst>
      <p:ext uri="{BB962C8B-B14F-4D97-AF65-F5344CB8AC3E}">
        <p14:creationId xmlns:p14="http://schemas.microsoft.com/office/powerpoint/2010/main" val="337636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57FA66-5C83-6CD6-221B-191B1F315C60}"/>
              </a:ext>
            </a:extLst>
          </p:cNvPr>
          <p:cNvSpPr>
            <a:spLocks noGrp="1"/>
          </p:cNvSpPr>
          <p:nvPr>
            <p:ph type="title"/>
          </p:nvPr>
        </p:nvSpPr>
        <p:spPr>
          <a:xfrm flipH="1" flipV="1">
            <a:off x="10661903" y="511277"/>
            <a:ext cx="664857" cy="1006627"/>
          </a:xfrm>
        </p:spPr>
        <p:txBody>
          <a:bodyPr/>
          <a:lstStyle/>
          <a:p>
            <a:endParaRPr lang="he-IL" dirty="0"/>
          </a:p>
        </p:txBody>
      </p:sp>
      <p:pic>
        <p:nvPicPr>
          <p:cNvPr id="5" name="מציין מיקום תוכן 4" descr="תמונה שמכילה טקסט, צילום מסך, גופן, לוגו&#10;&#10;תוכן שנוצר על-ידי בינה מלאכותית עשוי להיות שגוי.">
            <a:extLst>
              <a:ext uri="{FF2B5EF4-FFF2-40B4-BE49-F238E27FC236}">
                <a16:creationId xmlns:a16="http://schemas.microsoft.com/office/drawing/2014/main" id="{08645D95-C0E1-8B24-07F1-402FD623FB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488" y="1356681"/>
            <a:ext cx="2378411" cy="5147146"/>
          </a:xfrm>
        </p:spPr>
      </p:pic>
      <p:pic>
        <p:nvPicPr>
          <p:cNvPr id="7" name="תמונה 6" descr="תמונה שמכילה טקסט, פני אדם, צילום מסך, איש&#10;&#10;תוכן שנוצר על-ידי בינה מלאכותית עשוי להיות שגוי.">
            <a:extLst>
              <a:ext uri="{FF2B5EF4-FFF2-40B4-BE49-F238E27FC236}">
                <a16:creationId xmlns:a16="http://schemas.microsoft.com/office/drawing/2014/main" id="{D8516E51-5508-7866-6041-AFCC77215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797" y="1356681"/>
            <a:ext cx="2351800" cy="5089538"/>
          </a:xfrm>
          <a:prstGeom prst="rect">
            <a:avLst/>
          </a:prstGeom>
        </p:spPr>
      </p:pic>
      <p:pic>
        <p:nvPicPr>
          <p:cNvPr id="9" name="תמונה 8" descr="תמונה שמכילה טקסט, צילום מסך, עיצוב, אומנות&#10;&#10;תוכן שנוצר על-ידי בינה מלאכותית עשוי להיות שגוי.">
            <a:extLst>
              <a:ext uri="{FF2B5EF4-FFF2-40B4-BE49-F238E27FC236}">
                <a16:creationId xmlns:a16="http://schemas.microsoft.com/office/drawing/2014/main" id="{6091847F-ABDA-D100-2F75-183D8F60B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189" y="1356681"/>
            <a:ext cx="2499611" cy="5409415"/>
          </a:xfrm>
          <a:prstGeom prst="rect">
            <a:avLst/>
          </a:prstGeom>
        </p:spPr>
      </p:pic>
      <p:pic>
        <p:nvPicPr>
          <p:cNvPr id="11" name="תמונה 10" descr="תמונה שמכילה טקסט, צילום מסך, גופן, ספר&#10;&#10;תוכן שנוצר על-ידי בינה מלאכותית עשוי להיות שגוי.">
            <a:extLst>
              <a:ext uri="{FF2B5EF4-FFF2-40B4-BE49-F238E27FC236}">
                <a16:creationId xmlns:a16="http://schemas.microsoft.com/office/drawing/2014/main" id="{4F276DEB-F864-32E2-1C09-B3B40FEC2B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25" y="1278665"/>
            <a:ext cx="2450738" cy="5303649"/>
          </a:xfrm>
          <a:prstGeom prst="rect">
            <a:avLst/>
          </a:prstGeom>
        </p:spPr>
      </p:pic>
      <p:sp>
        <p:nvSpPr>
          <p:cNvPr id="12" name="חץ: ימינה 11">
            <a:extLst>
              <a:ext uri="{FF2B5EF4-FFF2-40B4-BE49-F238E27FC236}">
                <a16:creationId xmlns:a16="http://schemas.microsoft.com/office/drawing/2014/main" id="{C44C3B6C-C295-71E3-67BC-214E5C2F4499}"/>
              </a:ext>
            </a:extLst>
          </p:cNvPr>
          <p:cNvSpPr/>
          <p:nvPr/>
        </p:nvSpPr>
        <p:spPr>
          <a:xfrm>
            <a:off x="2857040" y="3155731"/>
            <a:ext cx="341123" cy="546538"/>
          </a:xfrm>
          <a:prstGeom prst="rightArrow">
            <a:avLst/>
          </a:prstGeom>
          <a:solidFill>
            <a:srgbClr val="E2B64D"/>
          </a:solidFill>
          <a:ln>
            <a:solidFill>
              <a:srgbClr val="E2B64D"/>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rgbClr val="E2B64D"/>
              </a:solidFill>
            </a:endParaRPr>
          </a:p>
        </p:txBody>
      </p:sp>
      <p:sp>
        <p:nvSpPr>
          <p:cNvPr id="13" name="חץ: ימינה 12">
            <a:extLst>
              <a:ext uri="{FF2B5EF4-FFF2-40B4-BE49-F238E27FC236}">
                <a16:creationId xmlns:a16="http://schemas.microsoft.com/office/drawing/2014/main" id="{FEE71DED-09FF-E418-589B-7E17932E30FE}"/>
              </a:ext>
            </a:extLst>
          </p:cNvPr>
          <p:cNvSpPr/>
          <p:nvPr/>
        </p:nvSpPr>
        <p:spPr>
          <a:xfrm>
            <a:off x="5552714" y="3155731"/>
            <a:ext cx="509097" cy="546538"/>
          </a:xfrm>
          <a:prstGeom prst="rightArrow">
            <a:avLst/>
          </a:prstGeom>
          <a:solidFill>
            <a:srgbClr val="E2B64D"/>
          </a:solidFill>
          <a:ln>
            <a:solidFill>
              <a:srgbClr val="E2B64D"/>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rgbClr val="E2B64D"/>
              </a:solidFill>
            </a:endParaRPr>
          </a:p>
        </p:txBody>
      </p:sp>
      <p:sp>
        <p:nvSpPr>
          <p:cNvPr id="14" name="חץ: ימינה 13">
            <a:extLst>
              <a:ext uri="{FF2B5EF4-FFF2-40B4-BE49-F238E27FC236}">
                <a16:creationId xmlns:a16="http://schemas.microsoft.com/office/drawing/2014/main" id="{19CBD8D3-5E8D-CAD1-A6BB-FA98C5BE58F0}"/>
              </a:ext>
            </a:extLst>
          </p:cNvPr>
          <p:cNvSpPr/>
          <p:nvPr/>
        </p:nvSpPr>
        <p:spPr>
          <a:xfrm>
            <a:off x="8687357" y="3155731"/>
            <a:ext cx="545035" cy="546538"/>
          </a:xfrm>
          <a:prstGeom prst="rightArrow">
            <a:avLst/>
          </a:prstGeom>
          <a:solidFill>
            <a:srgbClr val="E2B64D"/>
          </a:solidFill>
          <a:ln>
            <a:solidFill>
              <a:srgbClr val="E2B64D"/>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rgbClr val="E2B64D"/>
              </a:solidFill>
            </a:endParaRPr>
          </a:p>
        </p:txBody>
      </p:sp>
      <p:sp>
        <p:nvSpPr>
          <p:cNvPr id="15" name="מלבן 14">
            <a:extLst>
              <a:ext uri="{FF2B5EF4-FFF2-40B4-BE49-F238E27FC236}">
                <a16:creationId xmlns:a16="http://schemas.microsoft.com/office/drawing/2014/main" id="{E14551A1-F99D-A187-298D-17FF63D2E214}"/>
              </a:ext>
            </a:extLst>
          </p:cNvPr>
          <p:cNvSpPr/>
          <p:nvPr/>
        </p:nvSpPr>
        <p:spPr>
          <a:xfrm>
            <a:off x="599767" y="272038"/>
            <a:ext cx="2229131" cy="1006627"/>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E2B64D"/>
                </a:solidFill>
              </a:rPr>
              <a:t>1</a:t>
            </a:r>
          </a:p>
          <a:p>
            <a:pPr algn="ctr"/>
            <a:r>
              <a:rPr lang="en-US" sz="1600" dirty="0">
                <a:solidFill>
                  <a:schemeClr val="bg2">
                    <a:lumMod val="90000"/>
                  </a:schemeClr>
                </a:solidFill>
              </a:rPr>
              <a:t>Open new account</a:t>
            </a:r>
            <a:endParaRPr lang="he-IL" sz="1600" dirty="0">
              <a:solidFill>
                <a:schemeClr val="bg2">
                  <a:lumMod val="90000"/>
                </a:schemeClr>
              </a:solidFill>
            </a:endParaRPr>
          </a:p>
        </p:txBody>
      </p:sp>
      <p:sp>
        <p:nvSpPr>
          <p:cNvPr id="16" name="מלבן 15">
            <a:extLst>
              <a:ext uri="{FF2B5EF4-FFF2-40B4-BE49-F238E27FC236}">
                <a16:creationId xmlns:a16="http://schemas.microsoft.com/office/drawing/2014/main" id="{DF7E0BBC-C5C5-FA68-CBE3-558DFB3492CB}"/>
              </a:ext>
            </a:extLst>
          </p:cNvPr>
          <p:cNvSpPr/>
          <p:nvPr/>
        </p:nvSpPr>
        <p:spPr>
          <a:xfrm>
            <a:off x="3298466" y="272037"/>
            <a:ext cx="2229131" cy="1006627"/>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solidFill>
                  <a:srgbClr val="E2B64D"/>
                </a:solidFill>
              </a:rPr>
              <a:t>2</a:t>
            </a:r>
            <a:endParaRPr lang="en-US" sz="1600" dirty="0">
              <a:solidFill>
                <a:srgbClr val="E2B64D"/>
              </a:solidFill>
            </a:endParaRPr>
          </a:p>
          <a:p>
            <a:pPr algn="ctr"/>
            <a:r>
              <a:rPr lang="en-US" sz="1600" dirty="0">
                <a:solidFill>
                  <a:schemeClr val="bg2">
                    <a:lumMod val="90000"/>
                  </a:schemeClr>
                </a:solidFill>
              </a:rPr>
              <a:t>Upload photos</a:t>
            </a:r>
            <a:endParaRPr lang="he-IL" sz="1600" dirty="0">
              <a:solidFill>
                <a:schemeClr val="bg2">
                  <a:lumMod val="90000"/>
                </a:schemeClr>
              </a:solidFill>
            </a:endParaRPr>
          </a:p>
        </p:txBody>
      </p:sp>
      <p:sp>
        <p:nvSpPr>
          <p:cNvPr id="17" name="מלבן 16">
            <a:extLst>
              <a:ext uri="{FF2B5EF4-FFF2-40B4-BE49-F238E27FC236}">
                <a16:creationId xmlns:a16="http://schemas.microsoft.com/office/drawing/2014/main" id="{1A5A0B54-03C3-734D-AA22-586DFC37D296}"/>
              </a:ext>
            </a:extLst>
          </p:cNvPr>
          <p:cNvSpPr/>
          <p:nvPr/>
        </p:nvSpPr>
        <p:spPr>
          <a:xfrm>
            <a:off x="6156893" y="272037"/>
            <a:ext cx="2229131" cy="1006627"/>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E2B64D"/>
                </a:solidFill>
              </a:rPr>
              <a:t>3</a:t>
            </a:r>
          </a:p>
          <a:p>
            <a:pPr algn="ctr"/>
            <a:r>
              <a:rPr lang="en-US" sz="1600" dirty="0">
                <a:solidFill>
                  <a:schemeClr val="bg2">
                    <a:lumMod val="90000"/>
                  </a:schemeClr>
                </a:solidFill>
              </a:rPr>
              <a:t>Select purpose</a:t>
            </a:r>
            <a:endParaRPr lang="he-IL" sz="1600" dirty="0">
              <a:solidFill>
                <a:schemeClr val="bg2">
                  <a:lumMod val="90000"/>
                </a:schemeClr>
              </a:solidFill>
            </a:endParaRPr>
          </a:p>
        </p:txBody>
      </p:sp>
      <p:sp>
        <p:nvSpPr>
          <p:cNvPr id="18" name="מלבן 17">
            <a:extLst>
              <a:ext uri="{FF2B5EF4-FFF2-40B4-BE49-F238E27FC236}">
                <a16:creationId xmlns:a16="http://schemas.microsoft.com/office/drawing/2014/main" id="{95E0D6C5-DF96-3928-785B-93A24DA842DD}"/>
              </a:ext>
            </a:extLst>
          </p:cNvPr>
          <p:cNvSpPr/>
          <p:nvPr/>
        </p:nvSpPr>
        <p:spPr>
          <a:xfrm>
            <a:off x="9232392" y="318839"/>
            <a:ext cx="2229131" cy="1006627"/>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solidFill>
                  <a:srgbClr val="E2B64D"/>
                </a:solidFill>
              </a:rPr>
              <a:t>4</a:t>
            </a:r>
            <a:endParaRPr lang="en-US" sz="1600" dirty="0">
              <a:solidFill>
                <a:srgbClr val="E2B64D"/>
              </a:solidFill>
            </a:endParaRPr>
          </a:p>
          <a:p>
            <a:pPr algn="ctr"/>
            <a:r>
              <a:rPr lang="en-US" sz="1600" dirty="0">
                <a:solidFill>
                  <a:schemeClr val="bg2">
                    <a:lumMod val="90000"/>
                  </a:schemeClr>
                </a:solidFill>
              </a:rPr>
              <a:t>analyzing</a:t>
            </a:r>
            <a:endParaRPr lang="he-IL" sz="1600" dirty="0">
              <a:solidFill>
                <a:schemeClr val="bg2">
                  <a:lumMod val="90000"/>
                </a:schemeClr>
              </a:solidFill>
            </a:endParaRPr>
          </a:p>
        </p:txBody>
      </p:sp>
    </p:spTree>
    <p:extLst>
      <p:ext uri="{BB962C8B-B14F-4D97-AF65-F5344CB8AC3E}">
        <p14:creationId xmlns:p14="http://schemas.microsoft.com/office/powerpoint/2010/main" val="2653343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6000" b="-46000"/>
          </a:stretch>
        </a:blipFill>
        <a:effectLst/>
      </p:bgPr>
    </p:bg>
    <p:spTree>
      <p:nvGrpSpPr>
        <p:cNvPr id="1" name="">
          <a:extLst>
            <a:ext uri="{FF2B5EF4-FFF2-40B4-BE49-F238E27FC236}">
              <a16:creationId xmlns:a16="http://schemas.microsoft.com/office/drawing/2014/main" id="{13457F05-5665-AEB9-9B83-5D62367EFFE4}"/>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8E07273-ED14-9A32-4C1B-D4981EB0F272}"/>
              </a:ext>
            </a:extLst>
          </p:cNvPr>
          <p:cNvSpPr>
            <a:spLocks noGrp="1"/>
          </p:cNvSpPr>
          <p:nvPr>
            <p:ph type="title"/>
          </p:nvPr>
        </p:nvSpPr>
        <p:spPr>
          <a:xfrm flipH="1" flipV="1">
            <a:off x="10661903" y="511277"/>
            <a:ext cx="664857" cy="1006627"/>
          </a:xfrm>
        </p:spPr>
        <p:txBody>
          <a:bodyPr/>
          <a:lstStyle/>
          <a:p>
            <a:r>
              <a:rPr lang="en-US" dirty="0"/>
              <a:t> </a:t>
            </a:r>
            <a:endParaRPr lang="he-IL" dirty="0"/>
          </a:p>
        </p:txBody>
      </p:sp>
      <p:pic>
        <p:nvPicPr>
          <p:cNvPr id="8" name="מציין מיקום תוכן 7" descr="תמונה שמכילה טקסט, פני אדם, צילום מסך, פלייר&#10;&#10;תוכן שנוצר על-ידי בינה מלאכותית עשוי להיות שגוי.">
            <a:extLst>
              <a:ext uri="{FF2B5EF4-FFF2-40B4-BE49-F238E27FC236}">
                <a16:creationId xmlns:a16="http://schemas.microsoft.com/office/drawing/2014/main" id="{50B8E408-5499-4C92-0AC3-69412CD2F0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968" y="1427332"/>
            <a:ext cx="2486206" cy="5380405"/>
          </a:xfrm>
        </p:spPr>
      </p:pic>
      <p:pic>
        <p:nvPicPr>
          <p:cNvPr id="12" name="תמונה 11" descr="תמונה שמכילה טקסט, צילום מסך, עיצוב&#10;&#10;תוכן שנוצר על-ידי בינה מלאכותית עשוי להיות שגוי.">
            <a:extLst>
              <a:ext uri="{FF2B5EF4-FFF2-40B4-BE49-F238E27FC236}">
                <a16:creationId xmlns:a16="http://schemas.microsoft.com/office/drawing/2014/main" id="{DCD59D48-E480-A220-A0C5-CEF2DF650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050" y="1427332"/>
            <a:ext cx="2486207" cy="5380408"/>
          </a:xfrm>
          <a:prstGeom prst="rect">
            <a:avLst/>
          </a:prstGeom>
        </p:spPr>
      </p:pic>
      <p:pic>
        <p:nvPicPr>
          <p:cNvPr id="14" name="תמונה 13" descr="תמונה שמכילה טקסט, צילום מסך&#10;&#10;תוכן שנוצר על-ידי בינה מלאכותית עשוי להיות שגוי.">
            <a:extLst>
              <a:ext uri="{FF2B5EF4-FFF2-40B4-BE49-F238E27FC236}">
                <a16:creationId xmlns:a16="http://schemas.microsoft.com/office/drawing/2014/main" id="{3C87D528-000F-B7E4-EAD1-AB9F6956F7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268" y="1425337"/>
            <a:ext cx="2486207" cy="5382400"/>
          </a:xfrm>
          <a:prstGeom prst="rect">
            <a:avLst/>
          </a:prstGeom>
        </p:spPr>
      </p:pic>
      <p:sp>
        <p:nvSpPr>
          <p:cNvPr id="15" name="חץ: ימינה 14">
            <a:extLst>
              <a:ext uri="{FF2B5EF4-FFF2-40B4-BE49-F238E27FC236}">
                <a16:creationId xmlns:a16="http://schemas.microsoft.com/office/drawing/2014/main" id="{999019FE-B4DE-56F4-0391-0FC681231F79}"/>
              </a:ext>
            </a:extLst>
          </p:cNvPr>
          <p:cNvSpPr/>
          <p:nvPr/>
        </p:nvSpPr>
        <p:spPr>
          <a:xfrm>
            <a:off x="3031432" y="2863136"/>
            <a:ext cx="545035" cy="546538"/>
          </a:xfrm>
          <a:prstGeom prst="rightArrow">
            <a:avLst/>
          </a:prstGeom>
          <a:solidFill>
            <a:srgbClr val="E2B64D"/>
          </a:solidFill>
          <a:ln>
            <a:solidFill>
              <a:srgbClr val="E2B64D"/>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rgbClr val="E2B64D"/>
              </a:solidFill>
            </a:endParaRPr>
          </a:p>
        </p:txBody>
      </p:sp>
      <p:sp>
        <p:nvSpPr>
          <p:cNvPr id="16" name="חץ: ימינה 15">
            <a:extLst>
              <a:ext uri="{FF2B5EF4-FFF2-40B4-BE49-F238E27FC236}">
                <a16:creationId xmlns:a16="http://schemas.microsoft.com/office/drawing/2014/main" id="{334D440C-7551-F635-65BF-2F9A90E728F4}"/>
              </a:ext>
            </a:extLst>
          </p:cNvPr>
          <p:cNvSpPr/>
          <p:nvPr/>
        </p:nvSpPr>
        <p:spPr>
          <a:xfrm>
            <a:off x="6128745" y="2863136"/>
            <a:ext cx="545035" cy="546538"/>
          </a:xfrm>
          <a:prstGeom prst="rightArrow">
            <a:avLst/>
          </a:prstGeom>
          <a:solidFill>
            <a:srgbClr val="E2B64D"/>
          </a:solidFill>
          <a:ln>
            <a:solidFill>
              <a:srgbClr val="E2B64D"/>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solidFill>
                <a:srgbClr val="E2B64D"/>
              </a:solidFill>
            </a:endParaRPr>
          </a:p>
        </p:txBody>
      </p:sp>
      <p:sp>
        <p:nvSpPr>
          <p:cNvPr id="17" name="מלבן 16">
            <a:extLst>
              <a:ext uri="{FF2B5EF4-FFF2-40B4-BE49-F238E27FC236}">
                <a16:creationId xmlns:a16="http://schemas.microsoft.com/office/drawing/2014/main" id="{7DE65463-C310-9BDB-C6E6-152B72A51BCE}"/>
              </a:ext>
            </a:extLst>
          </p:cNvPr>
          <p:cNvSpPr/>
          <p:nvPr/>
        </p:nvSpPr>
        <p:spPr>
          <a:xfrm>
            <a:off x="492968" y="321199"/>
            <a:ext cx="2229131" cy="1006627"/>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solidFill>
                  <a:srgbClr val="E2B64D"/>
                </a:solidFill>
              </a:rPr>
              <a:t>5</a:t>
            </a:r>
            <a:endParaRPr lang="en-US" sz="1600" dirty="0">
              <a:solidFill>
                <a:srgbClr val="E2B64D"/>
              </a:solidFill>
            </a:endParaRPr>
          </a:p>
          <a:p>
            <a:pPr algn="ctr"/>
            <a:r>
              <a:rPr lang="en-US" sz="1600" dirty="0">
                <a:solidFill>
                  <a:schemeClr val="bg2">
                    <a:lumMod val="90000"/>
                  </a:schemeClr>
                </a:solidFill>
              </a:rPr>
              <a:t>Unlike selfies</a:t>
            </a:r>
            <a:endParaRPr lang="he-IL" sz="1600" dirty="0">
              <a:solidFill>
                <a:schemeClr val="bg2">
                  <a:lumMod val="90000"/>
                </a:schemeClr>
              </a:solidFill>
            </a:endParaRPr>
          </a:p>
        </p:txBody>
      </p:sp>
      <p:sp>
        <p:nvSpPr>
          <p:cNvPr id="18" name="מלבן 17">
            <a:extLst>
              <a:ext uri="{FF2B5EF4-FFF2-40B4-BE49-F238E27FC236}">
                <a16:creationId xmlns:a16="http://schemas.microsoft.com/office/drawing/2014/main" id="{D450EFE2-7167-B2E4-275C-3A4118B6A7B4}"/>
              </a:ext>
            </a:extLst>
          </p:cNvPr>
          <p:cNvSpPr/>
          <p:nvPr/>
        </p:nvSpPr>
        <p:spPr>
          <a:xfrm>
            <a:off x="3705587" y="321198"/>
            <a:ext cx="2229131" cy="1006627"/>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solidFill>
                  <a:srgbClr val="E2B64D"/>
                </a:solidFill>
              </a:rPr>
              <a:t>6</a:t>
            </a:r>
            <a:endParaRPr lang="he-IL" sz="1600" dirty="0">
              <a:solidFill>
                <a:schemeClr val="bg2">
                  <a:lumMod val="90000"/>
                </a:schemeClr>
              </a:solidFill>
            </a:endParaRPr>
          </a:p>
          <a:p>
            <a:pPr algn="ctr"/>
            <a:r>
              <a:rPr lang="en-US" sz="1600" dirty="0">
                <a:solidFill>
                  <a:schemeClr val="bg2">
                    <a:lumMod val="90000"/>
                  </a:schemeClr>
                </a:solidFill>
              </a:rPr>
              <a:t>Like surfing photos</a:t>
            </a:r>
            <a:endParaRPr lang="he-IL" sz="1600" dirty="0">
              <a:solidFill>
                <a:srgbClr val="E2B64D"/>
              </a:solidFill>
            </a:endParaRPr>
          </a:p>
        </p:txBody>
      </p:sp>
      <p:sp>
        <p:nvSpPr>
          <p:cNvPr id="19" name="מלבן 18">
            <a:extLst>
              <a:ext uri="{FF2B5EF4-FFF2-40B4-BE49-F238E27FC236}">
                <a16:creationId xmlns:a16="http://schemas.microsoft.com/office/drawing/2014/main" id="{61544611-882C-3857-051C-87C8B505A46F}"/>
              </a:ext>
            </a:extLst>
          </p:cNvPr>
          <p:cNvSpPr/>
          <p:nvPr/>
        </p:nvSpPr>
        <p:spPr>
          <a:xfrm>
            <a:off x="6739268" y="321197"/>
            <a:ext cx="2229131" cy="1006627"/>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600" dirty="0">
                <a:solidFill>
                  <a:srgbClr val="E2B64D"/>
                </a:solidFill>
              </a:rPr>
              <a:t>7</a:t>
            </a:r>
          </a:p>
          <a:p>
            <a:pPr algn="ctr"/>
            <a:r>
              <a:rPr lang="en-US" sz="1600" dirty="0">
                <a:solidFill>
                  <a:schemeClr val="bg2">
                    <a:lumMod val="90000"/>
                  </a:schemeClr>
                </a:solidFill>
              </a:rPr>
              <a:t>Upload same photos again</a:t>
            </a:r>
            <a:endParaRPr lang="he-IL" sz="1600" dirty="0">
              <a:solidFill>
                <a:schemeClr val="bg2">
                  <a:lumMod val="90000"/>
                </a:schemeClr>
              </a:solidFill>
            </a:endParaRPr>
          </a:p>
        </p:txBody>
      </p:sp>
      <p:sp>
        <p:nvSpPr>
          <p:cNvPr id="20" name="מלבן 19">
            <a:extLst>
              <a:ext uri="{FF2B5EF4-FFF2-40B4-BE49-F238E27FC236}">
                <a16:creationId xmlns:a16="http://schemas.microsoft.com/office/drawing/2014/main" id="{61435632-9F27-946F-7001-7229FA1FED3D}"/>
              </a:ext>
            </a:extLst>
          </p:cNvPr>
          <p:cNvSpPr/>
          <p:nvPr/>
        </p:nvSpPr>
        <p:spPr>
          <a:xfrm>
            <a:off x="9319308" y="1681316"/>
            <a:ext cx="2486207" cy="2861187"/>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b="0" i="0" dirty="0">
                <a:solidFill>
                  <a:schemeClr val="bg2">
                    <a:lumMod val="90000"/>
                  </a:schemeClr>
                </a:solidFill>
                <a:effectLst/>
                <a:latin typeface="Roboto" panose="02000000000000000000" pitchFamily="2" charset="0"/>
              </a:rPr>
              <a:t>As we can see, the application has learned the user and is now offering surfing photos as a top priority.</a:t>
            </a:r>
            <a:endParaRPr lang="he-IL" sz="1600" dirty="0">
              <a:solidFill>
                <a:schemeClr val="bg2">
                  <a:lumMod val="90000"/>
                </a:schemeClr>
              </a:solidFill>
            </a:endParaRPr>
          </a:p>
        </p:txBody>
      </p:sp>
    </p:spTree>
    <p:extLst>
      <p:ext uri="{BB962C8B-B14F-4D97-AF65-F5344CB8AC3E}">
        <p14:creationId xmlns:p14="http://schemas.microsoft.com/office/powerpoint/2010/main" val="252906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EB8ED92-AA32-9E90-9784-4D17B55DD377}"/>
              </a:ext>
            </a:extLst>
          </p:cNvPr>
          <p:cNvSpPr>
            <a:spLocks noGrp="1"/>
          </p:cNvSpPr>
          <p:nvPr>
            <p:ph type="title"/>
          </p:nvPr>
        </p:nvSpPr>
        <p:spPr>
          <a:xfrm flipH="1">
            <a:off x="4070552" y="314632"/>
            <a:ext cx="6637067" cy="648929"/>
          </a:xfrm>
        </p:spPr>
        <p:txBody>
          <a:bodyPr/>
          <a:lstStyle/>
          <a:p>
            <a:r>
              <a:rPr lang="en-US" dirty="0"/>
              <a:t> </a:t>
            </a:r>
            <a:endParaRPr lang="he-IL" dirty="0"/>
          </a:p>
        </p:txBody>
      </p:sp>
      <p:sp>
        <p:nvSpPr>
          <p:cNvPr id="3" name="מציין מיקום תוכן 2">
            <a:extLst>
              <a:ext uri="{FF2B5EF4-FFF2-40B4-BE49-F238E27FC236}">
                <a16:creationId xmlns:a16="http://schemas.microsoft.com/office/drawing/2014/main" id="{A3A56B5C-EF7F-F58A-321B-80856D899A61}"/>
              </a:ext>
            </a:extLst>
          </p:cNvPr>
          <p:cNvSpPr>
            <a:spLocks noGrp="1"/>
          </p:cNvSpPr>
          <p:nvPr>
            <p:ph idx="1"/>
          </p:nvPr>
        </p:nvSpPr>
        <p:spPr>
          <a:xfrm>
            <a:off x="1258528" y="6285859"/>
            <a:ext cx="9144000" cy="478734"/>
          </a:xfrm>
        </p:spPr>
        <p:txBody>
          <a:bodyPr/>
          <a:lstStyle/>
          <a:p>
            <a:pPr marL="0" indent="0">
              <a:buNone/>
            </a:pPr>
            <a:endParaRPr lang="he-IL" dirty="0"/>
          </a:p>
        </p:txBody>
      </p:sp>
      <p:sp>
        <p:nvSpPr>
          <p:cNvPr id="4" name="מלבן 3">
            <a:extLst>
              <a:ext uri="{FF2B5EF4-FFF2-40B4-BE49-F238E27FC236}">
                <a16:creationId xmlns:a16="http://schemas.microsoft.com/office/drawing/2014/main" id="{46D7E1FC-43E6-F600-6034-15AC88258498}"/>
              </a:ext>
            </a:extLst>
          </p:cNvPr>
          <p:cNvSpPr/>
          <p:nvPr/>
        </p:nvSpPr>
        <p:spPr>
          <a:xfrm>
            <a:off x="599768" y="432647"/>
            <a:ext cx="1759992" cy="2224720"/>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u="sng" dirty="0">
                <a:solidFill>
                  <a:srgbClr val="E2B64D"/>
                </a:solidFill>
              </a:rPr>
              <a:t>User</a:t>
            </a:r>
            <a:endParaRPr lang="he-IL" sz="1600" u="sng" dirty="0">
              <a:solidFill>
                <a:srgbClr val="E2B64D"/>
              </a:solidFill>
            </a:endParaRPr>
          </a:p>
          <a:p>
            <a:pPr algn="ctr"/>
            <a:endParaRPr lang="en-US" sz="1600" b="1" u="sng" dirty="0">
              <a:solidFill>
                <a:srgbClr val="E2B64D"/>
              </a:solidFill>
            </a:endParaRPr>
          </a:p>
          <a:p>
            <a:pPr algn="ctr"/>
            <a:r>
              <a:rPr lang="en-US" sz="1600" dirty="0">
                <a:solidFill>
                  <a:schemeClr val="bg2">
                    <a:lumMod val="90000"/>
                  </a:schemeClr>
                </a:solidFill>
              </a:rPr>
              <a:t>Uploads photos + selects category (Instagram, LinkedIn, etc.)</a:t>
            </a:r>
            <a:endParaRPr lang="he-IL" sz="1600" dirty="0">
              <a:solidFill>
                <a:schemeClr val="bg2">
                  <a:lumMod val="90000"/>
                </a:schemeClr>
              </a:solidFill>
            </a:endParaRPr>
          </a:p>
        </p:txBody>
      </p:sp>
      <p:sp>
        <p:nvSpPr>
          <p:cNvPr id="5" name="מלבן 4">
            <a:extLst>
              <a:ext uri="{FF2B5EF4-FFF2-40B4-BE49-F238E27FC236}">
                <a16:creationId xmlns:a16="http://schemas.microsoft.com/office/drawing/2014/main" id="{DE956D1A-9279-792A-C36C-2488A7AAE28B}"/>
              </a:ext>
            </a:extLst>
          </p:cNvPr>
          <p:cNvSpPr/>
          <p:nvPr/>
        </p:nvSpPr>
        <p:spPr>
          <a:xfrm>
            <a:off x="797566" y="4220671"/>
            <a:ext cx="1384040" cy="1682470"/>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dirty="0">
                <a:solidFill>
                  <a:schemeClr val="bg2">
                    <a:lumMod val="90000"/>
                  </a:schemeClr>
                </a:solidFill>
              </a:rPr>
              <a:t> - Zod </a:t>
            </a:r>
            <a:r>
              <a:rPr lang="he-IL" dirty="0">
                <a:solidFill>
                  <a:schemeClr val="bg2">
                    <a:lumMod val="90000"/>
                  </a:schemeClr>
                </a:solidFill>
              </a:rPr>
              <a:t>✅</a:t>
            </a:r>
          </a:p>
          <a:p>
            <a:pPr algn="ctr"/>
            <a:endParaRPr lang="en-US" dirty="0">
              <a:solidFill>
                <a:schemeClr val="bg2">
                  <a:lumMod val="90000"/>
                </a:schemeClr>
              </a:solidFill>
            </a:endParaRPr>
          </a:p>
          <a:p>
            <a:pPr algn="ctr"/>
            <a:r>
              <a:rPr lang="en-US" dirty="0">
                <a:solidFill>
                  <a:schemeClr val="bg2">
                    <a:lumMod val="90000"/>
                  </a:schemeClr>
                </a:solidFill>
              </a:rPr>
              <a:t>Validates input  data</a:t>
            </a:r>
            <a:endParaRPr lang="he-IL" dirty="0">
              <a:solidFill>
                <a:schemeClr val="bg2">
                  <a:lumMod val="90000"/>
                </a:schemeClr>
              </a:solidFill>
            </a:endParaRPr>
          </a:p>
        </p:txBody>
      </p:sp>
      <p:sp>
        <p:nvSpPr>
          <p:cNvPr id="6" name="מלבן 5">
            <a:extLst>
              <a:ext uri="{FF2B5EF4-FFF2-40B4-BE49-F238E27FC236}">
                <a16:creationId xmlns:a16="http://schemas.microsoft.com/office/drawing/2014/main" id="{55427D6B-462A-A972-7CEB-A3B951E87E4E}"/>
              </a:ext>
            </a:extLst>
          </p:cNvPr>
          <p:cNvSpPr/>
          <p:nvPr/>
        </p:nvSpPr>
        <p:spPr>
          <a:xfrm>
            <a:off x="2864837" y="93408"/>
            <a:ext cx="1561211" cy="2564774"/>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u="sng" dirty="0">
                <a:solidFill>
                  <a:srgbClr val="E2B64D"/>
                </a:solidFill>
              </a:rPr>
              <a:t>Frontend (React Native)</a:t>
            </a:r>
          </a:p>
          <a:p>
            <a:pPr algn="ctr"/>
            <a:endParaRPr lang="en-US" sz="1600" u="sng" dirty="0">
              <a:solidFill>
                <a:srgbClr val="E2B64D"/>
              </a:solidFill>
            </a:endParaRPr>
          </a:p>
          <a:p>
            <a:pPr algn="ctr"/>
            <a:r>
              <a:rPr lang="en-US" sz="1600" dirty="0">
                <a:solidFill>
                  <a:schemeClr val="bg2">
                    <a:lumMod val="90000"/>
                  </a:schemeClr>
                </a:solidFill>
              </a:rPr>
              <a:t> Sends request with photos, email, password, and selected purpose</a:t>
            </a:r>
            <a:endParaRPr lang="he-IL" sz="1600" dirty="0">
              <a:solidFill>
                <a:schemeClr val="bg2">
                  <a:lumMod val="90000"/>
                </a:schemeClr>
              </a:solidFill>
            </a:endParaRPr>
          </a:p>
        </p:txBody>
      </p:sp>
      <p:sp>
        <p:nvSpPr>
          <p:cNvPr id="7" name="מלבן 6">
            <a:extLst>
              <a:ext uri="{FF2B5EF4-FFF2-40B4-BE49-F238E27FC236}">
                <a16:creationId xmlns:a16="http://schemas.microsoft.com/office/drawing/2014/main" id="{13FC3FE2-B5A8-9FF5-F636-27387EBA114D}"/>
              </a:ext>
            </a:extLst>
          </p:cNvPr>
          <p:cNvSpPr/>
          <p:nvPr/>
        </p:nvSpPr>
        <p:spPr>
          <a:xfrm>
            <a:off x="6779338" y="4189882"/>
            <a:ext cx="1030004" cy="1699111"/>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bg2">
                    <a:lumMod val="90000"/>
                  </a:schemeClr>
                </a:solidFill>
              </a:rPr>
              <a:t>MongoDB</a:t>
            </a:r>
            <a:r>
              <a:rPr lang="he-IL" sz="1400" dirty="0">
                <a:solidFill>
                  <a:schemeClr val="bg2">
                    <a:lumMod val="90000"/>
                  </a:schemeClr>
                </a:solidFill>
              </a:rPr>
              <a:t> </a:t>
            </a:r>
            <a:r>
              <a:rPr lang="en-US" sz="1400" dirty="0">
                <a:solidFill>
                  <a:schemeClr val="bg2">
                    <a:lumMod val="90000"/>
                  </a:schemeClr>
                </a:solidFill>
              </a:rPr>
              <a:t> -</a:t>
            </a:r>
            <a:r>
              <a:rPr lang="he-IL" sz="1400" dirty="0">
                <a:solidFill>
                  <a:schemeClr val="bg2">
                    <a:lumMod val="90000"/>
                  </a:schemeClr>
                </a:solidFill>
              </a:rPr>
              <a:t>🗂️</a:t>
            </a:r>
            <a:endParaRPr lang="en-US" sz="1400" dirty="0">
              <a:solidFill>
                <a:schemeClr val="bg2">
                  <a:lumMod val="90000"/>
                </a:schemeClr>
              </a:solidFill>
            </a:endParaRPr>
          </a:p>
          <a:p>
            <a:pPr algn="ctr"/>
            <a:endParaRPr lang="he-IL" sz="1400" dirty="0">
              <a:solidFill>
                <a:schemeClr val="bg2">
                  <a:lumMod val="90000"/>
                </a:schemeClr>
              </a:solidFill>
            </a:endParaRPr>
          </a:p>
          <a:p>
            <a:pPr algn="ctr"/>
            <a:r>
              <a:rPr lang="da-DK" sz="1400" dirty="0">
                <a:solidFill>
                  <a:schemeClr val="bg2">
                    <a:lumMod val="90000"/>
                  </a:schemeClr>
                </a:solidFill>
              </a:rPr>
              <a:t>Stores user data + vision labels</a:t>
            </a:r>
            <a:endParaRPr lang="he-IL" sz="1400" dirty="0">
              <a:solidFill>
                <a:schemeClr val="bg2">
                  <a:lumMod val="90000"/>
                </a:schemeClr>
              </a:solidFill>
            </a:endParaRPr>
          </a:p>
        </p:txBody>
      </p:sp>
      <p:sp>
        <p:nvSpPr>
          <p:cNvPr id="8" name="מלבן 7">
            <a:extLst>
              <a:ext uri="{FF2B5EF4-FFF2-40B4-BE49-F238E27FC236}">
                <a16:creationId xmlns:a16="http://schemas.microsoft.com/office/drawing/2014/main" id="{65884F19-8163-04BB-897E-7F81C43B3752}"/>
              </a:ext>
            </a:extLst>
          </p:cNvPr>
          <p:cNvSpPr/>
          <p:nvPr/>
        </p:nvSpPr>
        <p:spPr>
          <a:xfrm>
            <a:off x="2666944" y="4189881"/>
            <a:ext cx="1384040" cy="1699111"/>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1400" dirty="0">
                <a:solidFill>
                  <a:schemeClr val="bg2">
                    <a:lumMod val="90000"/>
                  </a:schemeClr>
                </a:solidFill>
              </a:rPr>
              <a:t> </a:t>
            </a:r>
            <a:r>
              <a:rPr lang="en-US" sz="1400" dirty="0" err="1">
                <a:solidFill>
                  <a:schemeClr val="bg2">
                    <a:lumMod val="90000"/>
                  </a:schemeClr>
                </a:solidFill>
              </a:rPr>
              <a:t>Bycrypt</a:t>
            </a:r>
            <a:r>
              <a:rPr lang="he-IL" sz="1400" dirty="0">
                <a:solidFill>
                  <a:schemeClr val="bg2">
                    <a:lumMod val="90000"/>
                  </a:schemeClr>
                </a:solidFill>
              </a:rPr>
              <a:t> -🔐 </a:t>
            </a:r>
          </a:p>
          <a:p>
            <a:pPr algn="ctr"/>
            <a:endParaRPr lang="en-US" sz="1400" dirty="0">
              <a:solidFill>
                <a:schemeClr val="bg2">
                  <a:lumMod val="90000"/>
                </a:schemeClr>
              </a:solidFill>
            </a:endParaRPr>
          </a:p>
          <a:p>
            <a:pPr algn="ctr"/>
            <a:r>
              <a:rPr lang="en-US" sz="1400" dirty="0">
                <a:solidFill>
                  <a:schemeClr val="bg2">
                    <a:lumMod val="90000"/>
                  </a:schemeClr>
                </a:solidFill>
              </a:rPr>
              <a:t>Hashes password before storing</a:t>
            </a:r>
            <a:endParaRPr lang="he-IL" sz="1400" dirty="0">
              <a:solidFill>
                <a:schemeClr val="bg2">
                  <a:lumMod val="90000"/>
                </a:schemeClr>
              </a:solidFill>
            </a:endParaRPr>
          </a:p>
        </p:txBody>
      </p:sp>
      <p:sp>
        <p:nvSpPr>
          <p:cNvPr id="9" name="מלבן 8">
            <a:extLst>
              <a:ext uri="{FF2B5EF4-FFF2-40B4-BE49-F238E27FC236}">
                <a16:creationId xmlns:a16="http://schemas.microsoft.com/office/drawing/2014/main" id="{C1DBA1A6-B0E8-753D-A650-C433366B58A7}"/>
              </a:ext>
            </a:extLst>
          </p:cNvPr>
          <p:cNvSpPr/>
          <p:nvPr/>
        </p:nvSpPr>
        <p:spPr>
          <a:xfrm>
            <a:off x="4699671" y="4196541"/>
            <a:ext cx="1462626" cy="1699111"/>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bg2">
                    <a:lumMod val="90000"/>
                  </a:schemeClr>
                </a:solidFill>
              </a:rPr>
              <a:t>Google Vision</a:t>
            </a:r>
            <a:r>
              <a:rPr lang="he-IL" sz="1400" dirty="0">
                <a:solidFill>
                  <a:schemeClr val="bg2">
                    <a:lumMod val="90000"/>
                  </a:schemeClr>
                </a:solidFill>
              </a:rPr>
              <a:t> -🧠</a:t>
            </a:r>
            <a:endParaRPr lang="en-US" sz="1400" dirty="0">
              <a:solidFill>
                <a:schemeClr val="bg2">
                  <a:lumMod val="90000"/>
                </a:schemeClr>
              </a:solidFill>
            </a:endParaRPr>
          </a:p>
          <a:p>
            <a:pPr algn="ctr"/>
            <a:endParaRPr lang="en-US" sz="1400" dirty="0">
              <a:solidFill>
                <a:schemeClr val="bg2">
                  <a:lumMod val="90000"/>
                </a:schemeClr>
              </a:solidFill>
            </a:endParaRPr>
          </a:p>
          <a:p>
            <a:pPr algn="ctr"/>
            <a:r>
              <a:rPr lang="en-US" sz="1400" dirty="0">
                <a:solidFill>
                  <a:schemeClr val="bg2">
                    <a:lumMod val="90000"/>
                  </a:schemeClr>
                </a:solidFill>
              </a:rPr>
              <a:t>Extracts labels, faces, colors, sharpness, etc. </a:t>
            </a:r>
            <a:endParaRPr lang="he-IL" sz="1400" dirty="0">
              <a:solidFill>
                <a:schemeClr val="bg2">
                  <a:lumMod val="90000"/>
                </a:schemeClr>
              </a:solidFill>
            </a:endParaRPr>
          </a:p>
        </p:txBody>
      </p:sp>
      <p:sp>
        <p:nvSpPr>
          <p:cNvPr id="14" name="מלבן 13">
            <a:extLst>
              <a:ext uri="{FF2B5EF4-FFF2-40B4-BE49-F238E27FC236}">
                <a16:creationId xmlns:a16="http://schemas.microsoft.com/office/drawing/2014/main" id="{1CD9E824-27B3-7E13-304F-4212EB3EEED2}"/>
              </a:ext>
            </a:extLst>
          </p:cNvPr>
          <p:cNvSpPr/>
          <p:nvPr/>
        </p:nvSpPr>
        <p:spPr>
          <a:xfrm>
            <a:off x="8472723" y="4174018"/>
            <a:ext cx="2123770" cy="1739508"/>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bg2">
                    <a:lumMod val="90000"/>
                  </a:schemeClr>
                </a:solidFill>
              </a:rPr>
              <a:t>Python (</a:t>
            </a:r>
            <a:r>
              <a:rPr lang="en-US" sz="1400" dirty="0" err="1">
                <a:solidFill>
                  <a:schemeClr val="bg2">
                    <a:lumMod val="90000"/>
                  </a:schemeClr>
                </a:solidFill>
              </a:rPr>
              <a:t>HuggingFace</a:t>
            </a:r>
            <a:r>
              <a:rPr lang="en-US" sz="1400" dirty="0">
                <a:solidFill>
                  <a:schemeClr val="bg2">
                    <a:lumMod val="90000"/>
                  </a:schemeClr>
                </a:solidFill>
              </a:rPr>
              <a:t> + </a:t>
            </a:r>
            <a:r>
              <a:rPr lang="en-US" sz="1400" dirty="0" err="1">
                <a:solidFill>
                  <a:schemeClr val="bg2">
                    <a:lumMod val="90000"/>
                  </a:schemeClr>
                </a:solidFill>
              </a:rPr>
              <a:t>LangChain</a:t>
            </a:r>
            <a:r>
              <a:rPr lang="en-US" sz="1400" dirty="0">
                <a:solidFill>
                  <a:schemeClr val="bg2">
                    <a:lumMod val="90000"/>
                  </a:schemeClr>
                </a:solidFill>
              </a:rPr>
              <a:t>) </a:t>
            </a:r>
            <a:r>
              <a:rPr lang="he-IL" sz="1400" dirty="0">
                <a:solidFill>
                  <a:schemeClr val="bg2">
                    <a:lumMod val="90000"/>
                  </a:schemeClr>
                </a:solidFill>
              </a:rPr>
              <a:t> - 🤖</a:t>
            </a:r>
          </a:p>
          <a:p>
            <a:pPr algn="ctr"/>
            <a:endParaRPr lang="en-US" sz="1400" dirty="0">
              <a:solidFill>
                <a:schemeClr val="bg2">
                  <a:lumMod val="90000"/>
                </a:schemeClr>
              </a:solidFill>
            </a:endParaRPr>
          </a:p>
          <a:p>
            <a:pPr algn="ctr"/>
            <a:r>
              <a:rPr lang="en-US" sz="1400" dirty="0">
                <a:solidFill>
                  <a:schemeClr val="bg2">
                    <a:lumMod val="90000"/>
                  </a:schemeClr>
                </a:solidFill>
              </a:rPr>
              <a:t>Embeds labels (</a:t>
            </a:r>
            <a:r>
              <a:rPr lang="en-US" sz="1400" dirty="0" err="1">
                <a:solidFill>
                  <a:schemeClr val="bg2">
                    <a:lumMod val="90000"/>
                  </a:schemeClr>
                </a:solidFill>
              </a:rPr>
              <a:t>MiniLM</a:t>
            </a:r>
            <a:r>
              <a:rPr lang="en-US" sz="1400" dirty="0">
                <a:solidFill>
                  <a:schemeClr val="bg2">
                    <a:lumMod val="90000"/>
                  </a:schemeClr>
                </a:solidFill>
              </a:rPr>
              <a:t>)</a:t>
            </a:r>
          </a:p>
          <a:p>
            <a:pPr algn="ctr"/>
            <a:r>
              <a:rPr lang="en-US" sz="1400" dirty="0">
                <a:solidFill>
                  <a:schemeClr val="bg2">
                    <a:lumMod val="90000"/>
                  </a:schemeClr>
                </a:solidFill>
              </a:rPr>
              <a:t>Compares to purpose vector using cosine similarity</a:t>
            </a:r>
          </a:p>
        </p:txBody>
      </p:sp>
      <p:cxnSp>
        <p:nvCxnSpPr>
          <p:cNvPr id="16" name="מחבר חץ ישר 15">
            <a:extLst>
              <a:ext uri="{FF2B5EF4-FFF2-40B4-BE49-F238E27FC236}">
                <a16:creationId xmlns:a16="http://schemas.microsoft.com/office/drawing/2014/main" id="{09077943-E6C0-5706-72D8-4D847B6D2B9D}"/>
              </a:ext>
            </a:extLst>
          </p:cNvPr>
          <p:cNvCxnSpPr>
            <a:cxnSpLocks/>
          </p:cNvCxnSpPr>
          <p:nvPr/>
        </p:nvCxnSpPr>
        <p:spPr>
          <a:xfrm>
            <a:off x="2365830" y="1776441"/>
            <a:ext cx="379772" cy="0"/>
          </a:xfrm>
          <a:prstGeom prst="straightConnector1">
            <a:avLst/>
          </a:prstGeom>
          <a:ln>
            <a:solidFill>
              <a:srgbClr val="E2B64D"/>
            </a:solidFill>
            <a:tailEnd type="triangle"/>
          </a:ln>
        </p:spPr>
        <p:style>
          <a:lnRef idx="1">
            <a:schemeClr val="accent1"/>
          </a:lnRef>
          <a:fillRef idx="0">
            <a:schemeClr val="accent1"/>
          </a:fillRef>
          <a:effectRef idx="0">
            <a:schemeClr val="accent1"/>
          </a:effectRef>
          <a:fontRef idx="minor">
            <a:schemeClr val="tx1"/>
          </a:fontRef>
        </p:style>
      </p:cxnSp>
      <p:sp>
        <p:nvSpPr>
          <p:cNvPr id="19" name="מלבן 18">
            <a:extLst>
              <a:ext uri="{FF2B5EF4-FFF2-40B4-BE49-F238E27FC236}">
                <a16:creationId xmlns:a16="http://schemas.microsoft.com/office/drawing/2014/main" id="{80A3ED6B-A211-8935-3216-9CB353572F7E}"/>
              </a:ext>
            </a:extLst>
          </p:cNvPr>
          <p:cNvSpPr/>
          <p:nvPr/>
        </p:nvSpPr>
        <p:spPr>
          <a:xfrm>
            <a:off x="4901652" y="212133"/>
            <a:ext cx="1209756" cy="2455954"/>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u="sng" dirty="0">
                <a:solidFill>
                  <a:srgbClr val="E2B64D"/>
                </a:solidFill>
              </a:rPr>
              <a:t>Backend (Node.js + Express)</a:t>
            </a:r>
          </a:p>
        </p:txBody>
      </p:sp>
      <p:cxnSp>
        <p:nvCxnSpPr>
          <p:cNvPr id="22" name="מחבר חץ ישר 21">
            <a:extLst>
              <a:ext uri="{FF2B5EF4-FFF2-40B4-BE49-F238E27FC236}">
                <a16:creationId xmlns:a16="http://schemas.microsoft.com/office/drawing/2014/main" id="{FC3B0EC5-C6B7-A26F-3835-5229C24E17AC}"/>
              </a:ext>
            </a:extLst>
          </p:cNvPr>
          <p:cNvCxnSpPr>
            <a:cxnSpLocks/>
          </p:cNvCxnSpPr>
          <p:nvPr/>
        </p:nvCxnSpPr>
        <p:spPr>
          <a:xfrm>
            <a:off x="5911910" y="2799533"/>
            <a:ext cx="1073469" cy="1229771"/>
          </a:xfrm>
          <a:prstGeom prst="straightConnector1">
            <a:avLst/>
          </a:prstGeom>
          <a:ln>
            <a:solidFill>
              <a:srgbClr val="E2B64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מחבר חץ ישר 22">
            <a:extLst>
              <a:ext uri="{FF2B5EF4-FFF2-40B4-BE49-F238E27FC236}">
                <a16:creationId xmlns:a16="http://schemas.microsoft.com/office/drawing/2014/main" id="{D8927E92-2383-E4E4-8F93-24CC8A929143}"/>
              </a:ext>
            </a:extLst>
          </p:cNvPr>
          <p:cNvCxnSpPr>
            <a:cxnSpLocks/>
          </p:cNvCxnSpPr>
          <p:nvPr/>
        </p:nvCxnSpPr>
        <p:spPr>
          <a:xfrm>
            <a:off x="6335433" y="2781035"/>
            <a:ext cx="2346451" cy="1217252"/>
          </a:xfrm>
          <a:prstGeom prst="straightConnector1">
            <a:avLst/>
          </a:prstGeom>
          <a:ln>
            <a:solidFill>
              <a:srgbClr val="E2B64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חץ ישר 25">
            <a:extLst>
              <a:ext uri="{FF2B5EF4-FFF2-40B4-BE49-F238E27FC236}">
                <a16:creationId xmlns:a16="http://schemas.microsoft.com/office/drawing/2014/main" id="{C98E82AB-100E-F204-BD49-EFCC76580FD9}"/>
              </a:ext>
            </a:extLst>
          </p:cNvPr>
          <p:cNvCxnSpPr>
            <a:cxnSpLocks/>
          </p:cNvCxnSpPr>
          <p:nvPr/>
        </p:nvCxnSpPr>
        <p:spPr>
          <a:xfrm>
            <a:off x="5531155" y="2754270"/>
            <a:ext cx="0" cy="1345368"/>
          </a:xfrm>
          <a:prstGeom prst="straightConnector1">
            <a:avLst/>
          </a:prstGeom>
          <a:ln>
            <a:solidFill>
              <a:srgbClr val="E2B64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חץ ישר 27">
            <a:extLst>
              <a:ext uri="{FF2B5EF4-FFF2-40B4-BE49-F238E27FC236}">
                <a16:creationId xmlns:a16="http://schemas.microsoft.com/office/drawing/2014/main" id="{64F488F1-E4D8-5379-87D1-DC13350DCE66}"/>
              </a:ext>
            </a:extLst>
          </p:cNvPr>
          <p:cNvCxnSpPr>
            <a:cxnSpLocks/>
          </p:cNvCxnSpPr>
          <p:nvPr/>
        </p:nvCxnSpPr>
        <p:spPr>
          <a:xfrm flipH="1">
            <a:off x="3559277" y="2755085"/>
            <a:ext cx="1730478" cy="1380082"/>
          </a:xfrm>
          <a:prstGeom prst="straightConnector1">
            <a:avLst/>
          </a:prstGeom>
          <a:ln>
            <a:solidFill>
              <a:srgbClr val="E2B64D"/>
            </a:solidFill>
            <a:tailEnd type="triangle"/>
          </a:ln>
        </p:spPr>
        <p:style>
          <a:lnRef idx="1">
            <a:schemeClr val="accent1"/>
          </a:lnRef>
          <a:fillRef idx="0">
            <a:schemeClr val="accent1"/>
          </a:fillRef>
          <a:effectRef idx="0">
            <a:schemeClr val="accent1"/>
          </a:effectRef>
          <a:fontRef idx="minor">
            <a:schemeClr val="tx1"/>
          </a:fontRef>
        </p:style>
      </p:cxnSp>
      <p:cxnSp>
        <p:nvCxnSpPr>
          <p:cNvPr id="30" name="מחבר חץ ישר 29">
            <a:extLst>
              <a:ext uri="{FF2B5EF4-FFF2-40B4-BE49-F238E27FC236}">
                <a16:creationId xmlns:a16="http://schemas.microsoft.com/office/drawing/2014/main" id="{14211D61-0FD9-3E31-96F2-CD5D4C2010C8}"/>
              </a:ext>
            </a:extLst>
          </p:cNvPr>
          <p:cNvCxnSpPr>
            <a:cxnSpLocks/>
          </p:cNvCxnSpPr>
          <p:nvPr/>
        </p:nvCxnSpPr>
        <p:spPr>
          <a:xfrm flipH="1">
            <a:off x="1794386" y="2754270"/>
            <a:ext cx="3068151" cy="1345368"/>
          </a:xfrm>
          <a:prstGeom prst="straightConnector1">
            <a:avLst/>
          </a:prstGeom>
          <a:ln>
            <a:solidFill>
              <a:srgbClr val="E2B64D"/>
            </a:solidFill>
            <a:tailEnd type="triangle"/>
          </a:ln>
        </p:spPr>
        <p:style>
          <a:lnRef idx="1">
            <a:schemeClr val="accent1"/>
          </a:lnRef>
          <a:fillRef idx="0">
            <a:schemeClr val="accent1"/>
          </a:fillRef>
          <a:effectRef idx="0">
            <a:schemeClr val="accent1"/>
          </a:effectRef>
          <a:fontRef idx="minor">
            <a:schemeClr val="tx1"/>
          </a:fontRef>
        </p:style>
      </p:cxnSp>
      <p:cxnSp>
        <p:nvCxnSpPr>
          <p:cNvPr id="33" name="מחבר חץ ישר 32">
            <a:extLst>
              <a:ext uri="{FF2B5EF4-FFF2-40B4-BE49-F238E27FC236}">
                <a16:creationId xmlns:a16="http://schemas.microsoft.com/office/drawing/2014/main" id="{8B6DB089-DB9D-96AD-05A2-95AB51B3EAFA}"/>
              </a:ext>
            </a:extLst>
          </p:cNvPr>
          <p:cNvCxnSpPr>
            <a:cxnSpLocks/>
          </p:cNvCxnSpPr>
          <p:nvPr/>
        </p:nvCxnSpPr>
        <p:spPr>
          <a:xfrm>
            <a:off x="4536805" y="1776441"/>
            <a:ext cx="325732" cy="0"/>
          </a:xfrm>
          <a:prstGeom prst="straightConnector1">
            <a:avLst/>
          </a:prstGeom>
          <a:ln>
            <a:solidFill>
              <a:srgbClr val="E2B64D"/>
            </a:solidFill>
            <a:tailEnd type="triangle"/>
          </a:ln>
        </p:spPr>
        <p:style>
          <a:lnRef idx="1">
            <a:schemeClr val="accent1"/>
          </a:lnRef>
          <a:fillRef idx="0">
            <a:schemeClr val="accent1"/>
          </a:fillRef>
          <a:effectRef idx="0">
            <a:schemeClr val="accent1"/>
          </a:effectRef>
          <a:fontRef idx="minor">
            <a:schemeClr val="tx1"/>
          </a:fontRef>
        </p:style>
      </p:cxnSp>
      <p:sp>
        <p:nvSpPr>
          <p:cNvPr id="35" name="מלבן 34">
            <a:extLst>
              <a:ext uri="{FF2B5EF4-FFF2-40B4-BE49-F238E27FC236}">
                <a16:creationId xmlns:a16="http://schemas.microsoft.com/office/drawing/2014/main" id="{AD192271-E2EF-2261-83C8-8ED8D1135D6A}"/>
              </a:ext>
            </a:extLst>
          </p:cNvPr>
          <p:cNvSpPr/>
          <p:nvPr/>
        </p:nvSpPr>
        <p:spPr>
          <a:xfrm>
            <a:off x="6498299" y="286482"/>
            <a:ext cx="1283967" cy="2369351"/>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u="sng" dirty="0">
                <a:solidFill>
                  <a:srgbClr val="E2B64D"/>
                </a:solidFill>
              </a:rPr>
              <a:t>Receives final visual + semantic scores</a:t>
            </a:r>
          </a:p>
        </p:txBody>
      </p:sp>
      <p:sp>
        <p:nvSpPr>
          <p:cNvPr id="36" name="מלבן 35">
            <a:extLst>
              <a:ext uri="{FF2B5EF4-FFF2-40B4-BE49-F238E27FC236}">
                <a16:creationId xmlns:a16="http://schemas.microsoft.com/office/drawing/2014/main" id="{AB5FB5F5-9780-4C57-8BD5-3D4D219CB5B6}"/>
              </a:ext>
            </a:extLst>
          </p:cNvPr>
          <p:cNvSpPr/>
          <p:nvPr/>
        </p:nvSpPr>
        <p:spPr>
          <a:xfrm>
            <a:off x="8139684" y="222582"/>
            <a:ext cx="1561211" cy="2455954"/>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u="sng" dirty="0">
                <a:solidFill>
                  <a:srgbClr val="E2B64D"/>
                </a:solidFill>
              </a:rPr>
              <a:t>Frontend</a:t>
            </a:r>
          </a:p>
          <a:p>
            <a:pPr algn="ctr"/>
            <a:endParaRPr lang="en-US" sz="1600" u="sng" dirty="0">
              <a:solidFill>
                <a:srgbClr val="E2B64D"/>
              </a:solidFill>
            </a:endParaRPr>
          </a:p>
          <a:p>
            <a:pPr algn="ctr"/>
            <a:r>
              <a:rPr lang="en-US" sz="1600" dirty="0">
                <a:solidFill>
                  <a:schemeClr val="bg2">
                    <a:lumMod val="90000"/>
                  </a:schemeClr>
                </a:solidFill>
              </a:rPr>
              <a:t>Displays ranked photo results to user</a:t>
            </a:r>
          </a:p>
        </p:txBody>
      </p:sp>
      <p:sp>
        <p:nvSpPr>
          <p:cNvPr id="44" name="מלבן 43">
            <a:extLst>
              <a:ext uri="{FF2B5EF4-FFF2-40B4-BE49-F238E27FC236}">
                <a16:creationId xmlns:a16="http://schemas.microsoft.com/office/drawing/2014/main" id="{849E6087-2F59-301A-3A90-331DFB6C2983}"/>
              </a:ext>
            </a:extLst>
          </p:cNvPr>
          <p:cNvSpPr/>
          <p:nvPr/>
        </p:nvSpPr>
        <p:spPr>
          <a:xfrm>
            <a:off x="10038624" y="266601"/>
            <a:ext cx="1641151" cy="2396071"/>
          </a:xfrm>
          <a:prstGeom prst="rect">
            <a:avLst/>
          </a:prstGeom>
          <a:blipFill>
            <a:blip r:embed="rId2"/>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1600" u="sng" dirty="0">
                <a:solidFill>
                  <a:srgbClr val="E2B64D"/>
                </a:solidFill>
              </a:rPr>
              <a:t>User</a:t>
            </a:r>
            <a:endParaRPr lang="he-IL" sz="1600" u="sng" dirty="0">
              <a:solidFill>
                <a:srgbClr val="E2B64D"/>
              </a:solidFill>
            </a:endParaRPr>
          </a:p>
          <a:p>
            <a:pPr algn="ctr"/>
            <a:endParaRPr lang="en-US" sz="1600" dirty="0">
              <a:solidFill>
                <a:schemeClr val="bg2">
                  <a:lumMod val="90000"/>
                </a:schemeClr>
              </a:solidFill>
            </a:endParaRPr>
          </a:p>
          <a:p>
            <a:pPr algn="ctr"/>
            <a:r>
              <a:rPr lang="en-US" sz="1600" dirty="0">
                <a:solidFill>
                  <a:schemeClr val="bg2">
                    <a:lumMod val="90000"/>
                  </a:schemeClr>
                </a:solidFill>
              </a:rPr>
              <a:t>User chooses the best photo</a:t>
            </a:r>
          </a:p>
        </p:txBody>
      </p:sp>
      <p:cxnSp>
        <p:nvCxnSpPr>
          <p:cNvPr id="46" name="מחבר חץ ישר 45">
            <a:extLst>
              <a:ext uri="{FF2B5EF4-FFF2-40B4-BE49-F238E27FC236}">
                <a16:creationId xmlns:a16="http://schemas.microsoft.com/office/drawing/2014/main" id="{A2918A05-AEAE-8116-7C61-DABFC3533036}"/>
              </a:ext>
            </a:extLst>
          </p:cNvPr>
          <p:cNvCxnSpPr>
            <a:cxnSpLocks/>
          </p:cNvCxnSpPr>
          <p:nvPr/>
        </p:nvCxnSpPr>
        <p:spPr>
          <a:xfrm>
            <a:off x="6172567" y="1776441"/>
            <a:ext cx="325732" cy="0"/>
          </a:xfrm>
          <a:prstGeom prst="straightConnector1">
            <a:avLst/>
          </a:prstGeom>
          <a:ln>
            <a:solidFill>
              <a:srgbClr val="E2B64D"/>
            </a:solidFill>
            <a:tailEnd type="triangle"/>
          </a:ln>
        </p:spPr>
        <p:style>
          <a:lnRef idx="1">
            <a:schemeClr val="accent1"/>
          </a:lnRef>
          <a:fillRef idx="0">
            <a:schemeClr val="accent1"/>
          </a:fillRef>
          <a:effectRef idx="0">
            <a:schemeClr val="accent1"/>
          </a:effectRef>
          <a:fontRef idx="minor">
            <a:schemeClr val="tx1"/>
          </a:fontRef>
        </p:style>
      </p:cxnSp>
      <p:cxnSp>
        <p:nvCxnSpPr>
          <p:cNvPr id="47" name="מחבר חץ ישר 46">
            <a:extLst>
              <a:ext uri="{FF2B5EF4-FFF2-40B4-BE49-F238E27FC236}">
                <a16:creationId xmlns:a16="http://schemas.microsoft.com/office/drawing/2014/main" id="{0CFC5888-619F-A9E1-10D7-87F4790D10A8}"/>
              </a:ext>
            </a:extLst>
          </p:cNvPr>
          <p:cNvCxnSpPr>
            <a:cxnSpLocks/>
          </p:cNvCxnSpPr>
          <p:nvPr/>
        </p:nvCxnSpPr>
        <p:spPr>
          <a:xfrm>
            <a:off x="7836736" y="1776441"/>
            <a:ext cx="302948" cy="0"/>
          </a:xfrm>
          <a:prstGeom prst="straightConnector1">
            <a:avLst/>
          </a:prstGeom>
          <a:ln>
            <a:solidFill>
              <a:srgbClr val="E2B64D"/>
            </a:solidFill>
            <a:tailEnd type="triangle"/>
          </a:ln>
        </p:spPr>
        <p:style>
          <a:lnRef idx="1">
            <a:schemeClr val="accent1"/>
          </a:lnRef>
          <a:fillRef idx="0">
            <a:schemeClr val="accent1"/>
          </a:fillRef>
          <a:effectRef idx="0">
            <a:schemeClr val="accent1"/>
          </a:effectRef>
          <a:fontRef idx="minor">
            <a:schemeClr val="tx1"/>
          </a:fontRef>
        </p:style>
      </p:cxnSp>
      <p:cxnSp>
        <p:nvCxnSpPr>
          <p:cNvPr id="49" name="מחבר חץ ישר 48">
            <a:extLst>
              <a:ext uri="{FF2B5EF4-FFF2-40B4-BE49-F238E27FC236}">
                <a16:creationId xmlns:a16="http://schemas.microsoft.com/office/drawing/2014/main" id="{89309832-A21E-B90A-CD30-8231A5F39EB5}"/>
              </a:ext>
            </a:extLst>
          </p:cNvPr>
          <p:cNvCxnSpPr>
            <a:cxnSpLocks/>
          </p:cNvCxnSpPr>
          <p:nvPr/>
        </p:nvCxnSpPr>
        <p:spPr>
          <a:xfrm>
            <a:off x="9700895" y="1778159"/>
            <a:ext cx="325732" cy="0"/>
          </a:xfrm>
          <a:prstGeom prst="straightConnector1">
            <a:avLst/>
          </a:prstGeom>
          <a:ln>
            <a:solidFill>
              <a:srgbClr val="E2B64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47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9231BA-9B4A-C7F0-DB78-F2EEF16E47D3}"/>
              </a:ext>
            </a:extLst>
          </p:cNvPr>
          <p:cNvSpPr>
            <a:spLocks noGrp="1"/>
          </p:cNvSpPr>
          <p:nvPr>
            <p:ph type="title"/>
          </p:nvPr>
        </p:nvSpPr>
        <p:spPr>
          <a:xfrm>
            <a:off x="727587" y="304800"/>
            <a:ext cx="11100619" cy="1032387"/>
          </a:xfrm>
        </p:spPr>
        <p:txBody>
          <a:bodyPr/>
          <a:lstStyle/>
          <a:p>
            <a:pPr algn="ctr"/>
            <a:r>
              <a:rPr lang="he-IL" sz="4400" b="1" dirty="0">
                <a:solidFill>
                  <a:srgbClr val="E2B64D"/>
                </a:solidFill>
              </a:rPr>
              <a:t>🆚 </a:t>
            </a:r>
            <a:r>
              <a:rPr lang="en-US" sz="4400" b="1" dirty="0">
                <a:solidFill>
                  <a:srgbClr val="E2B64D"/>
                </a:solidFill>
              </a:rPr>
              <a:t>Existing Solutions vs. GoldenFrame</a:t>
            </a:r>
            <a:br>
              <a:rPr lang="en-US" sz="4400" b="1" dirty="0">
                <a:solidFill>
                  <a:srgbClr val="E2B64D"/>
                </a:solidFill>
              </a:rPr>
            </a:br>
            <a:endParaRPr lang="he-IL" sz="4400" dirty="0">
              <a:solidFill>
                <a:srgbClr val="E2B64D"/>
              </a:solidFill>
            </a:endParaRPr>
          </a:p>
        </p:txBody>
      </p:sp>
      <p:sp>
        <p:nvSpPr>
          <p:cNvPr id="3" name="מציין מיקום תוכן 2">
            <a:extLst>
              <a:ext uri="{FF2B5EF4-FFF2-40B4-BE49-F238E27FC236}">
                <a16:creationId xmlns:a16="http://schemas.microsoft.com/office/drawing/2014/main" id="{A31652E7-EF55-B552-4B36-A716174824B6}"/>
              </a:ext>
            </a:extLst>
          </p:cNvPr>
          <p:cNvSpPr>
            <a:spLocks noGrp="1"/>
          </p:cNvSpPr>
          <p:nvPr>
            <p:ph idx="1"/>
          </p:nvPr>
        </p:nvSpPr>
        <p:spPr>
          <a:xfrm>
            <a:off x="894735" y="1337187"/>
            <a:ext cx="9767169" cy="1946787"/>
          </a:xfrm>
        </p:spPr>
        <p:txBody>
          <a:bodyPr/>
          <a:lstStyle/>
          <a:p>
            <a:pPr>
              <a:buNone/>
            </a:pPr>
            <a:r>
              <a:rPr lang="he-IL" sz="1600" b="1" dirty="0">
                <a:solidFill>
                  <a:schemeClr val="bg2">
                    <a:lumMod val="90000"/>
                  </a:schemeClr>
                </a:solidFill>
              </a:rPr>
              <a:t>📸 </a:t>
            </a:r>
            <a:r>
              <a:rPr lang="en-US" sz="1600" b="1" dirty="0">
                <a:solidFill>
                  <a:schemeClr val="bg2">
                    <a:lumMod val="90000"/>
                  </a:schemeClr>
                </a:solidFill>
              </a:rPr>
              <a:t>Existing Solutions:</a:t>
            </a:r>
          </a:p>
          <a:p>
            <a:pPr>
              <a:buFont typeface="Arial" panose="020B0604020202020204" pitchFamily="34" charset="0"/>
              <a:buChar char="•"/>
            </a:pPr>
            <a:r>
              <a:rPr lang="he-IL" sz="1600" dirty="0">
                <a:solidFill>
                  <a:schemeClr val="bg2">
                    <a:lumMod val="90000"/>
                  </a:schemeClr>
                </a:solidFill>
              </a:rPr>
              <a:t>❓ </a:t>
            </a:r>
            <a:r>
              <a:rPr lang="en-US" sz="1600" b="1" dirty="0">
                <a:solidFill>
                  <a:schemeClr val="bg2">
                    <a:lumMod val="90000"/>
                  </a:schemeClr>
                </a:solidFill>
              </a:rPr>
              <a:t>Manual selection</a:t>
            </a:r>
            <a:r>
              <a:rPr lang="en-US" sz="1600" dirty="0">
                <a:solidFill>
                  <a:schemeClr val="bg2">
                    <a:lumMod val="90000"/>
                  </a:schemeClr>
                </a:solidFill>
              </a:rPr>
              <a:t> – users choose the photo that </a:t>
            </a:r>
            <a:r>
              <a:rPr lang="en-US" sz="1600" i="1" dirty="0">
                <a:solidFill>
                  <a:schemeClr val="bg2">
                    <a:lumMod val="90000"/>
                  </a:schemeClr>
                </a:solidFill>
              </a:rPr>
              <a:t>feels</a:t>
            </a:r>
            <a:r>
              <a:rPr lang="en-US" sz="1600" dirty="0">
                <a:solidFill>
                  <a:schemeClr val="bg2">
                    <a:lumMod val="90000"/>
                  </a:schemeClr>
                </a:solidFill>
              </a:rPr>
              <a:t> right, with no objective analysis</a:t>
            </a:r>
          </a:p>
          <a:p>
            <a:pPr>
              <a:buFont typeface="Arial" panose="020B0604020202020204" pitchFamily="34" charset="0"/>
              <a:buChar char="•"/>
            </a:pPr>
            <a:r>
              <a:rPr lang="he-IL" sz="1600" dirty="0">
                <a:solidFill>
                  <a:schemeClr val="bg2">
                    <a:lumMod val="90000"/>
                  </a:schemeClr>
                </a:solidFill>
              </a:rPr>
              <a:t>👥 </a:t>
            </a:r>
            <a:r>
              <a:rPr lang="en-US" sz="1600" b="1" dirty="0">
                <a:solidFill>
                  <a:schemeClr val="bg2">
                    <a:lumMod val="90000"/>
                  </a:schemeClr>
                </a:solidFill>
              </a:rPr>
              <a:t>Asking friends</a:t>
            </a:r>
            <a:r>
              <a:rPr lang="en-US" sz="1600" dirty="0">
                <a:solidFill>
                  <a:schemeClr val="bg2">
                    <a:lumMod val="90000"/>
                  </a:schemeClr>
                </a:solidFill>
              </a:rPr>
              <a:t> – sharing photos via WhatsApp groups or Instagram polls for feedback</a:t>
            </a:r>
          </a:p>
          <a:p>
            <a:pPr>
              <a:buFont typeface="Arial" panose="020B0604020202020204" pitchFamily="34" charset="0"/>
              <a:buChar char="•"/>
            </a:pPr>
            <a:r>
              <a:rPr lang="he-IL" sz="1600" dirty="0">
                <a:solidFill>
                  <a:schemeClr val="bg2">
                    <a:lumMod val="90000"/>
                  </a:schemeClr>
                </a:solidFill>
              </a:rPr>
              <a:t>🧠 </a:t>
            </a:r>
            <a:r>
              <a:rPr lang="en-US" sz="1600" b="1" dirty="0">
                <a:solidFill>
                  <a:schemeClr val="bg2">
                    <a:lumMod val="90000"/>
                  </a:schemeClr>
                </a:solidFill>
              </a:rPr>
              <a:t>Generic AI tools</a:t>
            </a:r>
            <a:r>
              <a:rPr lang="en-US" sz="1600" dirty="0">
                <a:solidFill>
                  <a:schemeClr val="bg2">
                    <a:lumMod val="90000"/>
                  </a:schemeClr>
                </a:solidFill>
              </a:rPr>
              <a:t> – some tools analyze photos based on basic metrics (e.g., brightness or symmetry), but don’t consider the photo’s </a:t>
            </a:r>
            <a:r>
              <a:rPr lang="en-US" sz="1600" i="1" dirty="0">
                <a:solidFill>
                  <a:schemeClr val="bg2">
                    <a:lumMod val="90000"/>
                  </a:schemeClr>
                </a:solidFill>
              </a:rPr>
              <a:t>purpose</a:t>
            </a:r>
            <a:r>
              <a:rPr lang="en-US" sz="1600" dirty="0">
                <a:solidFill>
                  <a:schemeClr val="bg2">
                    <a:lumMod val="90000"/>
                  </a:schemeClr>
                </a:solidFill>
              </a:rPr>
              <a:t> or the user’s </a:t>
            </a:r>
            <a:r>
              <a:rPr lang="en-US" sz="1600" i="1" dirty="0">
                <a:solidFill>
                  <a:schemeClr val="bg2">
                    <a:lumMod val="90000"/>
                  </a:schemeClr>
                </a:solidFill>
              </a:rPr>
              <a:t>personal style</a:t>
            </a:r>
          </a:p>
          <a:p>
            <a:pPr>
              <a:buFont typeface="Arial" panose="020B0604020202020204" pitchFamily="34" charset="0"/>
              <a:buChar char="•"/>
            </a:pPr>
            <a:endParaRPr lang="en-US" sz="1600" i="1" dirty="0">
              <a:solidFill>
                <a:schemeClr val="bg2">
                  <a:lumMod val="90000"/>
                </a:schemeClr>
              </a:solidFill>
            </a:endParaRPr>
          </a:p>
          <a:p>
            <a:pPr>
              <a:buNone/>
            </a:pPr>
            <a:r>
              <a:rPr lang="en-US" sz="1600" b="1" dirty="0">
                <a:solidFill>
                  <a:schemeClr val="bg2">
                    <a:lumMod val="90000"/>
                  </a:schemeClr>
                </a:solidFill>
              </a:rPr>
              <a:t>🌟 Why GoldenFrame is Better</a:t>
            </a:r>
          </a:p>
          <a:p>
            <a:pPr>
              <a:buFont typeface="Arial" panose="020B0604020202020204" pitchFamily="34" charset="0"/>
              <a:buChar char="•"/>
            </a:pPr>
            <a:r>
              <a:rPr lang="en-US" sz="1600" dirty="0">
                <a:solidFill>
                  <a:schemeClr val="bg2">
                    <a:lumMod val="90000"/>
                  </a:schemeClr>
                </a:solidFill>
              </a:rPr>
              <a:t>🎯 Tailored to the </a:t>
            </a:r>
            <a:r>
              <a:rPr lang="en-US" sz="1600" b="1" dirty="0">
                <a:solidFill>
                  <a:schemeClr val="bg2">
                    <a:lumMod val="90000"/>
                  </a:schemeClr>
                </a:solidFill>
              </a:rPr>
              <a:t>specific goal</a:t>
            </a:r>
            <a:r>
              <a:rPr lang="en-US" sz="1600" dirty="0">
                <a:solidFill>
                  <a:schemeClr val="bg2">
                    <a:lumMod val="90000"/>
                  </a:schemeClr>
                </a:solidFill>
              </a:rPr>
              <a:t> – Instagram, LinkedIn, dating, and more</a:t>
            </a:r>
          </a:p>
          <a:p>
            <a:pPr>
              <a:buFont typeface="Arial" panose="020B0604020202020204" pitchFamily="34" charset="0"/>
              <a:buChar char="•"/>
            </a:pPr>
            <a:r>
              <a:rPr lang="en-US" sz="1600" dirty="0">
                <a:solidFill>
                  <a:schemeClr val="bg2">
                    <a:lumMod val="90000"/>
                  </a:schemeClr>
                </a:solidFill>
              </a:rPr>
              <a:t>🔁 </a:t>
            </a:r>
            <a:r>
              <a:rPr lang="en-US" sz="1600" b="1" dirty="0">
                <a:solidFill>
                  <a:schemeClr val="bg2">
                    <a:lumMod val="90000"/>
                  </a:schemeClr>
                </a:solidFill>
              </a:rPr>
              <a:t>Learns the user</a:t>
            </a:r>
            <a:r>
              <a:rPr lang="en-US" sz="1600" dirty="0">
                <a:solidFill>
                  <a:schemeClr val="bg2">
                    <a:lumMod val="90000"/>
                  </a:schemeClr>
                </a:solidFill>
              </a:rPr>
              <a:t> over time – personalized recommendations based on feedback and usage</a:t>
            </a:r>
          </a:p>
          <a:p>
            <a:pPr>
              <a:buFont typeface="Arial" panose="020B0604020202020204" pitchFamily="34" charset="0"/>
              <a:buChar char="•"/>
            </a:pPr>
            <a:r>
              <a:rPr lang="en-US" sz="1600" dirty="0">
                <a:solidFill>
                  <a:schemeClr val="bg2">
                    <a:lumMod val="90000"/>
                  </a:schemeClr>
                </a:solidFill>
              </a:rPr>
              <a:t>🧠 Uses advanced analysis – combining visual metrics, facial expressions, sharpness, color balance, and overall style</a:t>
            </a:r>
          </a:p>
          <a:p>
            <a:pPr>
              <a:buFont typeface="Arial" panose="020B0604020202020204" pitchFamily="34" charset="0"/>
              <a:buChar char="•"/>
            </a:pPr>
            <a:r>
              <a:rPr lang="en-US" sz="1600" dirty="0">
                <a:solidFill>
                  <a:schemeClr val="bg2">
                    <a:lumMod val="90000"/>
                  </a:schemeClr>
                </a:solidFill>
              </a:rPr>
              <a:t>⏱️ </a:t>
            </a:r>
            <a:r>
              <a:rPr lang="en-US" sz="1600" b="1" dirty="0">
                <a:solidFill>
                  <a:schemeClr val="bg2">
                    <a:lumMod val="90000"/>
                  </a:schemeClr>
                </a:solidFill>
              </a:rPr>
              <a:t>Fast, simple, and user-friendly</a:t>
            </a:r>
            <a:r>
              <a:rPr lang="en-US" sz="1600" dirty="0">
                <a:solidFill>
                  <a:schemeClr val="bg2">
                    <a:lumMod val="90000"/>
                  </a:schemeClr>
                </a:solidFill>
              </a:rPr>
              <a:t> – no need for technical knowledge or outside opinions</a:t>
            </a:r>
          </a:p>
          <a:p>
            <a:pPr>
              <a:buFont typeface="Arial" panose="020B0604020202020204" pitchFamily="34" charset="0"/>
              <a:buChar char="•"/>
            </a:pPr>
            <a:endParaRPr lang="en-US" sz="1600" dirty="0">
              <a:solidFill>
                <a:schemeClr val="bg2">
                  <a:lumMod val="90000"/>
                </a:schemeClr>
              </a:solidFill>
            </a:endParaRPr>
          </a:p>
          <a:p>
            <a:pPr marL="0" indent="0">
              <a:buNone/>
            </a:pPr>
            <a:endParaRPr lang="he-IL" sz="1600" dirty="0">
              <a:solidFill>
                <a:schemeClr val="bg2">
                  <a:lumMod val="90000"/>
                </a:schemeClr>
              </a:solidFill>
            </a:endParaRPr>
          </a:p>
        </p:txBody>
      </p:sp>
    </p:spTree>
    <p:extLst>
      <p:ext uri="{BB962C8B-B14F-4D97-AF65-F5344CB8AC3E}">
        <p14:creationId xmlns:p14="http://schemas.microsoft.com/office/powerpoint/2010/main" val="358770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C0E259-7193-2206-8792-8228DD163753}"/>
              </a:ext>
            </a:extLst>
          </p:cNvPr>
          <p:cNvSpPr>
            <a:spLocks noGrp="1"/>
          </p:cNvSpPr>
          <p:nvPr>
            <p:ph type="title"/>
          </p:nvPr>
        </p:nvSpPr>
        <p:spPr>
          <a:xfrm>
            <a:off x="1517904" y="953730"/>
            <a:ext cx="9144000" cy="973394"/>
          </a:xfrm>
        </p:spPr>
        <p:txBody>
          <a:bodyPr/>
          <a:lstStyle/>
          <a:p>
            <a:pPr algn="ctr"/>
            <a:r>
              <a:rPr lang="en-US" sz="4000" b="1" dirty="0">
                <a:solidFill>
                  <a:srgbClr val="E2B64D"/>
                </a:solidFill>
              </a:rPr>
              <a:t>🧾 Project Summary &amp; Conclusions</a:t>
            </a:r>
            <a:br>
              <a:rPr lang="en-US" sz="4000" b="1" dirty="0">
                <a:solidFill>
                  <a:srgbClr val="E2B64D"/>
                </a:solidFill>
              </a:rPr>
            </a:br>
            <a:endParaRPr lang="he-IL" sz="4000" dirty="0">
              <a:solidFill>
                <a:srgbClr val="E2B64D"/>
              </a:solidFill>
            </a:endParaRPr>
          </a:p>
        </p:txBody>
      </p:sp>
      <p:sp>
        <p:nvSpPr>
          <p:cNvPr id="3" name="מציין מיקום תוכן 2">
            <a:extLst>
              <a:ext uri="{FF2B5EF4-FFF2-40B4-BE49-F238E27FC236}">
                <a16:creationId xmlns:a16="http://schemas.microsoft.com/office/drawing/2014/main" id="{979E3B62-B77D-9244-8EBD-D4D641E232B9}"/>
              </a:ext>
            </a:extLst>
          </p:cNvPr>
          <p:cNvSpPr>
            <a:spLocks noGrp="1"/>
          </p:cNvSpPr>
          <p:nvPr>
            <p:ph idx="1"/>
          </p:nvPr>
        </p:nvSpPr>
        <p:spPr>
          <a:xfrm>
            <a:off x="737419" y="2074606"/>
            <a:ext cx="10933471" cy="3411794"/>
          </a:xfrm>
        </p:spPr>
        <p:txBody>
          <a:bodyPr/>
          <a:lstStyle/>
          <a:p>
            <a:pPr>
              <a:buFont typeface="Arial" panose="020B0604020202020204" pitchFamily="34" charset="0"/>
              <a:buChar char="•"/>
            </a:pPr>
            <a:r>
              <a:rPr lang="en-US" sz="1800" b="1" dirty="0">
                <a:solidFill>
                  <a:schemeClr val="bg2">
                    <a:lumMod val="90000"/>
                  </a:schemeClr>
                </a:solidFill>
              </a:rPr>
              <a:t>GoldenFrame</a:t>
            </a:r>
            <a:r>
              <a:rPr lang="en-US" sz="1800" dirty="0">
                <a:solidFill>
                  <a:schemeClr val="bg2">
                    <a:lumMod val="90000"/>
                  </a:schemeClr>
                </a:solidFill>
              </a:rPr>
              <a:t> offers a smart, innovative solution to a real-world need in the age of social media and personal branding</a:t>
            </a:r>
          </a:p>
          <a:p>
            <a:pPr>
              <a:buFont typeface="Arial" panose="020B0604020202020204" pitchFamily="34" charset="0"/>
              <a:buChar char="•"/>
            </a:pPr>
            <a:r>
              <a:rPr lang="en-US" sz="1800" dirty="0">
                <a:solidFill>
                  <a:schemeClr val="bg2">
                    <a:lumMod val="90000"/>
                  </a:schemeClr>
                </a:solidFill>
              </a:rPr>
              <a:t>By combining </a:t>
            </a:r>
            <a:r>
              <a:rPr lang="en-US" sz="1800" b="1" dirty="0">
                <a:solidFill>
                  <a:schemeClr val="bg2">
                    <a:lumMod val="90000"/>
                  </a:schemeClr>
                </a:solidFill>
              </a:rPr>
              <a:t>advanced visual analysis</a:t>
            </a:r>
            <a:r>
              <a:rPr lang="en-US" sz="1800" dirty="0">
                <a:solidFill>
                  <a:schemeClr val="bg2">
                    <a:lumMod val="90000"/>
                  </a:schemeClr>
                </a:solidFill>
              </a:rPr>
              <a:t> with </a:t>
            </a:r>
            <a:r>
              <a:rPr lang="en-US" sz="1800" b="1" dirty="0">
                <a:solidFill>
                  <a:schemeClr val="bg2">
                    <a:lumMod val="90000"/>
                  </a:schemeClr>
                </a:solidFill>
              </a:rPr>
              <a:t>personalized user learning</a:t>
            </a:r>
            <a:r>
              <a:rPr lang="en-US" sz="1800" dirty="0">
                <a:solidFill>
                  <a:schemeClr val="bg2">
                    <a:lumMod val="90000"/>
                  </a:schemeClr>
                </a:solidFill>
              </a:rPr>
              <a:t>, it creates an effective and user-friendly experience</a:t>
            </a:r>
          </a:p>
          <a:p>
            <a:pPr>
              <a:buFont typeface="Arial" panose="020B0604020202020204" pitchFamily="34" charset="0"/>
              <a:buChar char="•"/>
            </a:pPr>
            <a:r>
              <a:rPr lang="en-US" sz="1800" dirty="0">
                <a:solidFill>
                  <a:schemeClr val="bg2">
                    <a:lumMod val="90000"/>
                  </a:schemeClr>
                </a:solidFill>
              </a:rPr>
              <a:t>The app saves time, reduces uncertainty, and helps users choose the </a:t>
            </a:r>
            <a:r>
              <a:rPr lang="en-US" sz="1800" i="1" dirty="0">
                <a:solidFill>
                  <a:schemeClr val="bg2">
                    <a:lumMod val="90000"/>
                  </a:schemeClr>
                </a:solidFill>
              </a:rPr>
              <a:t>best</a:t>
            </a:r>
            <a:r>
              <a:rPr lang="en-US" sz="1800" dirty="0">
                <a:solidFill>
                  <a:schemeClr val="bg2">
                    <a:lumMod val="90000"/>
                  </a:schemeClr>
                </a:solidFill>
              </a:rPr>
              <a:t> photo with confidence</a:t>
            </a:r>
          </a:p>
          <a:p>
            <a:pPr>
              <a:buFont typeface="Arial" panose="020B0604020202020204" pitchFamily="34" charset="0"/>
              <a:buChar char="•"/>
            </a:pPr>
            <a:r>
              <a:rPr lang="en-US" sz="1800" dirty="0">
                <a:solidFill>
                  <a:schemeClr val="bg2">
                    <a:lumMod val="90000"/>
                  </a:schemeClr>
                </a:solidFill>
              </a:rPr>
              <a:t>The more the app is used – the smarter and more accurate its recommendations become</a:t>
            </a:r>
          </a:p>
          <a:p>
            <a:pPr marL="0" indent="0">
              <a:buNone/>
            </a:pPr>
            <a:r>
              <a:rPr lang="en-US" sz="1800" dirty="0">
                <a:solidFill>
                  <a:schemeClr val="bg2">
                    <a:lumMod val="90000"/>
                  </a:schemeClr>
                </a:solidFill>
              </a:rPr>
              <a:t>📈 </a:t>
            </a:r>
            <a:r>
              <a:rPr lang="en-US" sz="1800" b="1" dirty="0">
                <a:solidFill>
                  <a:schemeClr val="bg2">
                    <a:lumMod val="90000"/>
                  </a:schemeClr>
                </a:solidFill>
              </a:rPr>
              <a:t>Conclusion:</a:t>
            </a:r>
            <a:br>
              <a:rPr lang="en-US" sz="1800" dirty="0">
                <a:solidFill>
                  <a:schemeClr val="bg2">
                    <a:lumMod val="90000"/>
                  </a:schemeClr>
                </a:solidFill>
              </a:rPr>
            </a:br>
            <a:r>
              <a:rPr lang="en-US" sz="1800" dirty="0">
                <a:solidFill>
                  <a:schemeClr val="bg2">
                    <a:lumMod val="90000"/>
                  </a:schemeClr>
                </a:solidFill>
              </a:rPr>
              <a:t>Merging technology with personal insight creates a valuable tool in today’s highly visual world.</a:t>
            </a:r>
          </a:p>
          <a:p>
            <a:endParaRPr lang="he-IL" sz="1800" dirty="0">
              <a:solidFill>
                <a:schemeClr val="bg2">
                  <a:lumMod val="90000"/>
                </a:schemeClr>
              </a:solidFill>
            </a:endParaRPr>
          </a:p>
        </p:txBody>
      </p:sp>
    </p:spTree>
    <p:extLst>
      <p:ext uri="{BB962C8B-B14F-4D97-AF65-F5344CB8AC3E}">
        <p14:creationId xmlns:p14="http://schemas.microsoft.com/office/powerpoint/2010/main" val="897288956"/>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Hadassah Friedlaender"/>
        <a:ea typeface=""/>
        <a:cs typeface=""/>
      </a:majorFont>
      <a:minorFont>
        <a:latin typeface="Hadassah Friedlaend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2858</TotalTime>
  <Words>714</Words>
  <Application>Microsoft Office PowerPoint</Application>
  <PresentationFormat>מסך רחב</PresentationFormat>
  <Paragraphs>89</Paragraphs>
  <Slides>9</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9</vt:i4>
      </vt:variant>
    </vt:vector>
  </HeadingPairs>
  <TitlesOfParts>
    <vt:vector size="15" baseType="lpstr">
      <vt:lpstr>Aptos</vt:lpstr>
      <vt:lpstr>Arial</vt:lpstr>
      <vt:lpstr>Avenir Next LT Pro</vt:lpstr>
      <vt:lpstr>Hadassah Friedlaender</vt:lpstr>
      <vt:lpstr>Roboto</vt:lpstr>
      <vt:lpstr>PrismaticVTI</vt:lpstr>
      <vt:lpstr>GoldenFrame</vt:lpstr>
      <vt:lpstr>❌ The Problem</vt:lpstr>
      <vt:lpstr>🎯 Target Audience</vt:lpstr>
      <vt:lpstr>✅ The Solution – GoldenFrame</vt:lpstr>
      <vt:lpstr>מצגת של PowerPoint‏</vt:lpstr>
      <vt:lpstr> </vt:lpstr>
      <vt:lpstr> </vt:lpstr>
      <vt:lpstr>🆚 Existing Solutions vs. GoldenFrame </vt:lpstr>
      <vt:lpstr>🧾 Project Summary &amp; Conclusions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moshik yifrah</dc:creator>
  <cp:lastModifiedBy>Irad Amsalem</cp:lastModifiedBy>
  <cp:revision>8</cp:revision>
  <dcterms:created xsi:type="dcterms:W3CDTF">2025-06-02T13:28:01Z</dcterms:created>
  <dcterms:modified xsi:type="dcterms:W3CDTF">2025-06-04T13:07:40Z</dcterms:modified>
</cp:coreProperties>
</file>