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300" y="-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23A0A-FBCA-FB6F-7BED-AAF6A61FE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72C408-0BFB-887A-0B1D-13735FADA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8B3E0-A69D-9401-EA7C-7C47E168A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D30D-A774-4DE3-9ED1-14807539D6C7}" type="datetimeFigureOut">
              <a:rPr lang="en-IL" smtClean="0"/>
              <a:t>20/07/2023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6489B-CD83-B657-32EF-ECBFCB27A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EF041-EBBF-AB19-BD2F-93F55C390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AA0A-378A-4757-80C0-B43156063B2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2239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76750-8602-2341-C176-F938940FD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A55961-F95E-0F8A-5929-494C59689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06147-8510-64DB-6BDD-565577D2D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D30D-A774-4DE3-9ED1-14807539D6C7}" type="datetimeFigureOut">
              <a:rPr lang="en-IL" smtClean="0"/>
              <a:t>20/07/2023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4113E-19D7-4CE7-26D1-8CE5FF09F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2E511-C2E7-1D41-57D6-AA6F987DD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AA0A-378A-4757-80C0-B43156063B2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9741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077BFA-72A6-EDBC-FA5E-D890661382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C78AEA-AE38-9DB7-CF1B-C3D129934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B073B-C940-18E2-EA06-304E1B5D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D30D-A774-4DE3-9ED1-14807539D6C7}" type="datetimeFigureOut">
              <a:rPr lang="en-IL" smtClean="0"/>
              <a:t>20/07/2023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8FC18-29FC-7325-5E40-B21E9B7A9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FD312-C2F9-7D00-53B8-8669331A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AA0A-378A-4757-80C0-B43156063B2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4904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FA929-7F91-3164-BBE5-B6B956202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F5300-AE76-D104-1644-3BAC7FB65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42D6E-2874-6DD6-2A94-33F21E6C3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D30D-A774-4DE3-9ED1-14807539D6C7}" type="datetimeFigureOut">
              <a:rPr lang="en-IL" smtClean="0"/>
              <a:t>20/07/2023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BBFF-ECBA-64B5-AA51-BD905E975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CE10D-730D-3246-CF0D-1DE98C4D5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AA0A-378A-4757-80C0-B43156063B2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218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DFA97-3CAB-BEA3-106C-2B37F444F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E5F2D-84DB-4ED5-8767-E5C1EDE2D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E4DD7-F3A6-1493-C6CB-51053209A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D30D-A774-4DE3-9ED1-14807539D6C7}" type="datetimeFigureOut">
              <a:rPr lang="en-IL" smtClean="0"/>
              <a:t>20/07/2023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4D535-4FB7-BB49-58D3-A4EF7FC64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99037-5B4B-9684-95C0-FA64C3971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AA0A-378A-4757-80C0-B43156063B2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47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32933-6F00-CCAE-9FAB-147F131E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FABCD-ED0D-25E5-FE9E-594BECAE8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99612B-CA2C-B3ED-9608-3E0F554CF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D69F9-CAE1-80CB-54C7-4CB4833BB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D30D-A774-4DE3-9ED1-14807539D6C7}" type="datetimeFigureOut">
              <a:rPr lang="en-IL" smtClean="0"/>
              <a:t>20/07/2023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423F5-ED46-DA6F-BD63-625EBD78B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FDC1C-ECA8-E35A-AF08-B3EA3E5F2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AA0A-378A-4757-80C0-B43156063B2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0192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550E8-D8C2-346D-2B04-7B88DACAB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3ABF7-145B-CE14-C0EC-51CD5381F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78BCD6-C054-F0D8-F91A-2259D7817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669A7D-5BF1-CDDC-AE0E-5EFDC67622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8B285B-9E4B-FB47-3A46-9A5C8E668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14E8FE-5675-B743-BFB5-F161D8CE1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D30D-A774-4DE3-9ED1-14807539D6C7}" type="datetimeFigureOut">
              <a:rPr lang="en-IL" smtClean="0"/>
              <a:t>20/07/2023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430291-FB15-BE97-7D47-612F43A3D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CE80E6-096F-2145-F245-9A67F8232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AA0A-378A-4757-80C0-B43156063B2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7752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14650-81E5-21C3-4F09-238A5B337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673680-EEA0-5DB2-257D-B6508174F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D30D-A774-4DE3-9ED1-14807539D6C7}" type="datetimeFigureOut">
              <a:rPr lang="en-IL" smtClean="0"/>
              <a:t>20/07/2023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D31B42-3EF1-7EB8-C0FD-C49C5859D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7EE7C-2B99-97D1-0DA0-BBB6F24E7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AA0A-378A-4757-80C0-B43156063B2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5338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57423D-54FC-4E1E-7B17-C1886DAFB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D30D-A774-4DE3-9ED1-14807539D6C7}" type="datetimeFigureOut">
              <a:rPr lang="en-IL" smtClean="0"/>
              <a:t>20/07/2023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777E00-BBD5-F378-3783-998BB3FF9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02788-2191-73C4-455F-9C57EE053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AA0A-378A-4757-80C0-B43156063B2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667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50DFC-BC8B-04DF-C6D2-D1827086F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B6C38-80E6-38D3-DCFC-77B1D5C10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4FEB3A-6314-BA21-37BD-0F42A7660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669E4-FA65-F3C2-29DA-9611D8754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D30D-A774-4DE3-9ED1-14807539D6C7}" type="datetimeFigureOut">
              <a:rPr lang="en-IL" smtClean="0"/>
              <a:t>20/07/2023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D1167-EE3D-437F-8C82-653551B63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AA147-5E53-3CE0-6F39-295580467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AA0A-378A-4757-80C0-B43156063B2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1683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BF068-2704-30A3-20A5-C1F0F99D1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7EDF77-7338-88D1-3D81-50E68B65A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07FAC0-F8FE-A6F4-A875-92240C63E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25946-FFBA-76F2-7A0C-F1A35A6E4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D30D-A774-4DE3-9ED1-14807539D6C7}" type="datetimeFigureOut">
              <a:rPr lang="en-IL" smtClean="0"/>
              <a:t>20/07/2023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86E9F-7797-03FD-E46C-73C36613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EACEB-FC31-F288-08BC-A42B5BDE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AA0A-378A-4757-80C0-B43156063B2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1426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28C054-874D-1BA0-74B6-BC80D308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8D2F0-4808-1E00-0202-68CF79724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8F391-DE2A-F9A3-6860-BDA406FB5B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8D30D-A774-4DE3-9ED1-14807539D6C7}" type="datetimeFigureOut">
              <a:rPr lang="en-IL" smtClean="0"/>
              <a:t>20/07/2023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ACA95-60EB-9833-0767-FB3D62B2CA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12567-D3CE-91DE-E77E-E649CBDE7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2AA0A-378A-4757-80C0-B43156063B2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0867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463B99A-73EE-4FBB-B7C4-F9F9BCC25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close-up of a eye&#10;&#10;Description automatically generated">
            <a:extLst>
              <a:ext uri="{FF2B5EF4-FFF2-40B4-BE49-F238E27FC236}">
                <a16:creationId xmlns:a16="http://schemas.microsoft.com/office/drawing/2014/main" id="{35CBFF0A-9874-67BE-B9B1-B3884D8452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8014"/>
            <a:ext cx="4965900" cy="436806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0456E03-8DD9-CAFA-E0E8-21356A2FF47E}"/>
              </a:ext>
            </a:extLst>
          </p:cNvPr>
          <p:cNvSpPr txBox="1"/>
          <p:nvPr/>
        </p:nvSpPr>
        <p:spPr>
          <a:xfrm>
            <a:off x="4892040" y="1421510"/>
            <a:ext cx="6995160" cy="3640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69264" rtl="1">
              <a:spcAft>
                <a:spcPts val="600"/>
              </a:spcAft>
            </a:pPr>
            <a:r>
              <a:rPr lang="he-IL" sz="2544" b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מס' פרויקט</a:t>
            </a:r>
            <a:r>
              <a:rPr lang="he-IL" sz="254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IL" sz="2544" kern="1200" dirty="0">
                <a:solidFill>
                  <a:srgbClr val="2F2E2E"/>
                </a:solidFill>
                <a:latin typeface="avenir-lt-w01_35-light1475496"/>
                <a:ea typeface="+mn-ea"/>
                <a:cs typeface="+mn-cs"/>
              </a:rPr>
              <a:t>231308</a:t>
            </a:r>
            <a:br>
              <a:rPr lang="en-US" sz="2544" kern="1200" dirty="0">
                <a:solidFill>
                  <a:srgbClr val="2F2E2E"/>
                </a:solidFill>
                <a:latin typeface="avenir-lt-w01_35-light1475496"/>
                <a:ea typeface="+mn-ea"/>
                <a:cs typeface="+mn-cs"/>
              </a:rPr>
            </a:br>
            <a:endParaRPr lang="he-IL" sz="2544" kern="1200" dirty="0">
              <a:solidFill>
                <a:srgbClr val="2F2E2E"/>
              </a:solidFill>
              <a:latin typeface="avenir-lt-w01_35-light1475496"/>
              <a:ea typeface="+mn-ea"/>
              <a:cs typeface="+mn-cs"/>
            </a:endParaRPr>
          </a:p>
          <a:p>
            <a:pPr algn="r" defTabSz="969264" rtl="1">
              <a:spcAft>
                <a:spcPts val="600"/>
              </a:spcAft>
            </a:pPr>
            <a:r>
              <a:rPr lang="he-IL" sz="2544" b="1" u="sng" kern="1200" dirty="0">
                <a:solidFill>
                  <a:srgbClr val="2F2E2E"/>
                </a:solidFill>
                <a:latin typeface="avenir-lt-w01_35-light1475496"/>
                <a:ea typeface="+mn-ea"/>
                <a:cs typeface="+mn-cs"/>
              </a:rPr>
              <a:t>סטודנטים:</a:t>
            </a:r>
            <a:r>
              <a:rPr lang="he-IL" sz="2544" kern="1200" dirty="0">
                <a:solidFill>
                  <a:srgbClr val="2F2E2E"/>
                </a:solidFill>
                <a:latin typeface="avenir-lt-w01_35-light1475496"/>
                <a:ea typeface="+mn-ea"/>
                <a:cs typeface="+mn-cs"/>
              </a:rPr>
              <a:t> דולב יפרח, עידן רוזנברג, סער צור, תומר שטרנברג, נטלי </a:t>
            </a:r>
            <a:r>
              <a:rPr lang="he-IL" sz="2544" kern="1200" dirty="0" err="1">
                <a:solidFill>
                  <a:srgbClr val="2F2E2E"/>
                </a:solidFill>
                <a:latin typeface="avenir-lt-w01_35-light1475496"/>
                <a:ea typeface="+mn-ea"/>
                <a:cs typeface="+mn-cs"/>
              </a:rPr>
              <a:t>עליזי</a:t>
            </a:r>
            <a:br>
              <a:rPr lang="en-US" sz="2544" kern="1200" dirty="0">
                <a:solidFill>
                  <a:srgbClr val="2F2E2E"/>
                </a:solidFill>
                <a:latin typeface="avenir-lt-w01_35-light1475496"/>
                <a:ea typeface="+mn-ea"/>
                <a:cs typeface="+mn-cs"/>
              </a:rPr>
            </a:br>
            <a:br>
              <a:rPr lang="en-US" sz="2544" kern="1200" dirty="0">
                <a:solidFill>
                  <a:srgbClr val="2F2E2E"/>
                </a:solidFill>
                <a:latin typeface="avenir-lt-w01_35-light1475496"/>
                <a:ea typeface="+mn-ea"/>
                <a:cs typeface="+mn-cs"/>
              </a:rPr>
            </a:br>
            <a:r>
              <a:rPr lang="he-IL" sz="2544" b="1" u="sng" kern="1200" dirty="0">
                <a:solidFill>
                  <a:srgbClr val="2F2E2E"/>
                </a:solidFill>
                <a:latin typeface="avenir-lt-w01_35-light1475496"/>
                <a:ea typeface="+mn-ea"/>
                <a:cs typeface="+mn-cs"/>
              </a:rPr>
              <a:t>שם המנחה:</a:t>
            </a:r>
            <a:r>
              <a:rPr lang="he-IL" sz="2544" kern="1200" dirty="0">
                <a:solidFill>
                  <a:srgbClr val="2F2E2E"/>
                </a:solidFill>
                <a:latin typeface="avenir-lt-w01_35-light1475496"/>
                <a:ea typeface="+mn-ea"/>
                <a:cs typeface="+mn-cs"/>
              </a:rPr>
              <a:t> ד"ר </a:t>
            </a:r>
            <a:r>
              <a:rPr lang="he-IL" sz="2544" kern="1200" dirty="0" err="1">
                <a:solidFill>
                  <a:srgbClr val="2F2E2E"/>
                </a:solidFill>
                <a:latin typeface="avenir-lt-w01_35-light1475496"/>
                <a:ea typeface="+mn-ea"/>
                <a:cs typeface="+mn-cs"/>
              </a:rPr>
              <a:t>שראל</a:t>
            </a:r>
            <a:r>
              <a:rPr lang="he-IL" sz="2544" kern="1200" dirty="0">
                <a:solidFill>
                  <a:srgbClr val="2F2E2E"/>
                </a:solidFill>
                <a:latin typeface="avenir-lt-w01_35-light1475496"/>
                <a:ea typeface="+mn-ea"/>
                <a:cs typeface="+mn-cs"/>
              </a:rPr>
              <a:t> כהן</a:t>
            </a:r>
            <a:br>
              <a:rPr lang="en-US" sz="2544" kern="1200" dirty="0">
                <a:solidFill>
                  <a:srgbClr val="2F2E2E"/>
                </a:solidFill>
                <a:latin typeface="avenir-lt-w01_35-light1475496"/>
                <a:ea typeface="+mn-ea"/>
                <a:cs typeface="+mn-cs"/>
              </a:rPr>
            </a:br>
            <a:br>
              <a:rPr lang="en-US" sz="2544" kern="1200" dirty="0">
                <a:solidFill>
                  <a:srgbClr val="2F2E2E"/>
                </a:solidFill>
                <a:latin typeface="avenir-lt-w01_35-light1475496"/>
                <a:ea typeface="+mn-ea"/>
                <a:cs typeface="+mn-cs"/>
              </a:rPr>
            </a:br>
            <a:br>
              <a:rPr lang="en-US" sz="2544" kern="1200" dirty="0">
                <a:solidFill>
                  <a:srgbClr val="2F2E2E"/>
                </a:solidFill>
                <a:latin typeface="avenir-lt-w01_35-light1475496"/>
                <a:ea typeface="+mn-ea"/>
                <a:cs typeface="+mn-cs"/>
              </a:rPr>
            </a:br>
            <a:endParaRPr lang="en-IL" sz="2400" b="1" u="sng" dirty="0"/>
          </a:p>
        </p:txBody>
      </p:sp>
    </p:spTree>
    <p:extLst>
      <p:ext uri="{BB962C8B-B14F-4D97-AF65-F5344CB8AC3E}">
        <p14:creationId xmlns:p14="http://schemas.microsoft.com/office/powerpoint/2010/main" val="280549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40CAEF-918D-3B13-6133-E9B3CA216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983"/>
            <a:ext cx="10515600" cy="1325563"/>
          </a:xfrm>
        </p:spPr>
        <p:txBody>
          <a:bodyPr/>
          <a:lstStyle/>
          <a:p>
            <a:pPr algn="ctr" rtl="1"/>
            <a:r>
              <a:rPr lang="en-US" dirty="0"/>
              <a:t>Problem Description</a:t>
            </a:r>
            <a:endParaRPr lang="en-IL" dirty="0"/>
          </a:p>
        </p:txBody>
      </p:sp>
      <p:pic>
        <p:nvPicPr>
          <p:cNvPr id="9" name="Picture 8" descr="A close-up of different types of animals&#10;&#10;Description automatically generated">
            <a:extLst>
              <a:ext uri="{FF2B5EF4-FFF2-40B4-BE49-F238E27FC236}">
                <a16:creationId xmlns:a16="http://schemas.microsoft.com/office/drawing/2014/main" id="{B2EC73A4-AC09-E667-33C2-8B72E258FB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829" y="3202686"/>
            <a:ext cx="4343399" cy="33036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F164375-4005-61B7-4E44-AEC324BE4F56}"/>
              </a:ext>
            </a:extLst>
          </p:cNvPr>
          <p:cNvSpPr txBox="1"/>
          <p:nvPr/>
        </p:nvSpPr>
        <p:spPr>
          <a:xfrm>
            <a:off x="1008970" y="1156875"/>
            <a:ext cx="106496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In this workshop, we train and run models to decode text from an image </a:t>
            </a:r>
          </a:p>
          <a:p>
            <a:r>
              <a:rPr lang="en-US" sz="2400" dirty="0"/>
              <a:t>(a problem known as OCR = Optical Character Recognition), emphasizing texts that are difficult to read at low resolution.</a:t>
            </a:r>
            <a:endParaRPr lang="en-IL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3FF4B8-9ED4-1C9B-5E18-C38A71B2D9D7}"/>
              </a:ext>
            </a:extLst>
          </p:cNvPr>
          <p:cNvSpPr txBox="1"/>
          <p:nvPr/>
        </p:nvSpPr>
        <p:spPr>
          <a:xfrm>
            <a:off x="1008970" y="2482438"/>
            <a:ext cx="109217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effectLst/>
              </a:rPr>
              <a:t>The study proposes a new approach that combines image super resolution, image restoration, and optical character recognition techniques to improve text recognition in real-life images.</a:t>
            </a:r>
            <a:endParaRPr lang="en-IL" sz="2400" dirty="0"/>
          </a:p>
        </p:txBody>
      </p:sp>
    </p:spTree>
    <p:extLst>
      <p:ext uri="{BB962C8B-B14F-4D97-AF65-F5344CB8AC3E}">
        <p14:creationId xmlns:p14="http://schemas.microsoft.com/office/powerpoint/2010/main" val="164542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40CAEF-918D-3B13-6133-E9B3CA216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en-US" dirty="0"/>
              <a:t>Solution Description</a:t>
            </a:r>
            <a:endParaRPr lang="en-IL" dirty="0"/>
          </a:p>
        </p:txBody>
      </p:sp>
      <p:pic>
        <p:nvPicPr>
          <p:cNvPr id="8" name="Picture 7" descr="A diagram of a process flow&#10;&#10;Description automatically generated">
            <a:extLst>
              <a:ext uri="{FF2B5EF4-FFF2-40B4-BE49-F238E27FC236}">
                <a16:creationId xmlns:a16="http://schemas.microsoft.com/office/drawing/2014/main" id="{946600E2-B8B1-2175-BAF6-B09B3250A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4" y="1426028"/>
            <a:ext cx="5254481" cy="49808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B602EB-DE3F-1A88-D86E-5F2C25DE7BDE}"/>
              </a:ext>
            </a:extLst>
          </p:cNvPr>
          <p:cNvSpPr txBox="1"/>
          <p:nvPr/>
        </p:nvSpPr>
        <p:spPr>
          <a:xfrm>
            <a:off x="6603995" y="1690688"/>
            <a:ext cx="52578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A Transformer-based network is used, and combine a network that performs Super Resolution together with a network for recognizing the text in the image. </a:t>
            </a:r>
          </a:p>
          <a:p>
            <a:endParaRPr lang="en-US" sz="2400" dirty="0"/>
          </a:p>
          <a:p>
            <a:r>
              <a:rPr lang="en-US" sz="2400" dirty="0"/>
              <a:t>The networks learn together end-to-end using a loss function that also represents the magnification quality and the detection quality.</a:t>
            </a:r>
            <a:endParaRPr lang="en-IL" sz="2400" dirty="0"/>
          </a:p>
        </p:txBody>
      </p:sp>
    </p:spTree>
    <p:extLst>
      <p:ext uri="{BB962C8B-B14F-4D97-AF65-F5344CB8AC3E}">
        <p14:creationId xmlns:p14="http://schemas.microsoft.com/office/powerpoint/2010/main" val="120010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2C071-C4A2-62F7-C0FF-22B30C535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Solution Architecture</a:t>
            </a:r>
            <a:endParaRPr lang="en-IL" dirty="0"/>
          </a:p>
        </p:txBody>
      </p:sp>
      <p:pic>
        <p:nvPicPr>
          <p:cNvPr id="3" name="Picture 2" descr="A diagram of a process flow&#10;&#10;Description automatically generated">
            <a:extLst>
              <a:ext uri="{FF2B5EF4-FFF2-40B4-BE49-F238E27FC236}">
                <a16:creationId xmlns:a16="http://schemas.microsoft.com/office/drawing/2014/main" id="{3A6111E7-886A-A2A0-E27A-D763E59A5C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80" y="1395124"/>
            <a:ext cx="5076819" cy="48124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816A58-91A6-A483-3F8E-0400055BB442}"/>
              </a:ext>
            </a:extLst>
          </p:cNvPr>
          <p:cNvSpPr txBox="1"/>
          <p:nvPr/>
        </p:nvSpPr>
        <p:spPr>
          <a:xfrm>
            <a:off x="5557314" y="1690688"/>
            <a:ext cx="627908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effectLst/>
                <a:latin typeface="Arial" panose="020B0604020202020204" pitchFamily="34" charset="0"/>
              </a:rPr>
              <a:t>Swin Transformers, particularly SwinIR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b="0" i="0" dirty="0">
                <a:effectLst/>
                <a:latin typeface="Arial" panose="020B0604020202020204" pitchFamily="34" charset="0"/>
              </a:rPr>
              <a:t>have</a:t>
            </a:r>
            <a:br>
              <a:rPr lang="en-US" dirty="0"/>
            </a:br>
            <a:r>
              <a:rPr lang="en-US" b="0" i="0" dirty="0">
                <a:effectLst/>
                <a:latin typeface="Arial" panose="020B0604020202020204" pitchFamily="34" charset="0"/>
              </a:rPr>
              <a:t>made significant strides in the field of single image super-resolution. </a:t>
            </a:r>
            <a:br>
              <a:rPr lang="en-US" b="0" i="0" dirty="0">
                <a:effectLst/>
                <a:latin typeface="Arial" panose="020B0604020202020204" pitchFamily="34" charset="0"/>
              </a:rPr>
            </a:br>
            <a:br>
              <a:rPr lang="en-US" b="0" i="0" dirty="0">
                <a:effectLst/>
                <a:latin typeface="Arial" panose="020B0604020202020204" pitchFamily="34" charset="0"/>
              </a:rPr>
            </a:br>
            <a:r>
              <a:rPr lang="en-US" b="0" i="0" dirty="0">
                <a:effectLst/>
                <a:latin typeface="Arial" panose="020B0604020202020204" pitchFamily="34" charset="0"/>
              </a:rPr>
              <a:t>The training consists of three training phases: sequentially training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SwinIRE</a:t>
            </a:r>
            <a:r>
              <a:rPr lang="en-US" b="0" i="0" dirty="0">
                <a:effectLst/>
                <a:latin typeface="Arial" panose="020B0604020202020204" pitchFamily="34" charset="0"/>
              </a:rPr>
              <a:t> on single image super-resolution, image super- resolution combined with image restoration and fine-tuning it with the Sequential Cross-Entropy Loss for text recognition.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the final phase, the model is fine-tuned using the Text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Recognition Dataset with a reduced learning rate.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Unlike previous stages where L1 loss is used, the text recognition loss of ASTER to guide the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training process of the model.</a:t>
            </a:r>
            <a:endParaRPr lang="en-I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859711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C1FA1-3200-D764-20B4-598B15B06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approaches to OCR</a:t>
            </a:r>
            <a:endParaRPr lang="en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854433-C3E6-8491-CF7F-2A37A693705C}"/>
              </a:ext>
            </a:extLst>
          </p:cNvPr>
          <p:cNvSpPr txBox="1"/>
          <p:nvPr/>
        </p:nvSpPr>
        <p:spPr>
          <a:xfrm>
            <a:off x="1034141" y="1538287"/>
            <a:ext cx="1012371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Unlike previous studies, it is emphasized that the possibility that texts will arrive in a varied aspect ratio and train the network to deal with images of different sizes by increasing the image resolution, thus achieving an improvement over similar networks for this problem.</a:t>
            </a:r>
            <a:endParaRPr lang="en-IL" sz="2400" dirty="0"/>
          </a:p>
        </p:txBody>
      </p:sp>
      <p:pic>
        <p:nvPicPr>
          <p:cNvPr id="5" name="Picture 4" descr="A group of words on a paper&#10;&#10;Description automatically generated">
            <a:extLst>
              <a:ext uri="{FF2B5EF4-FFF2-40B4-BE49-F238E27FC236}">
                <a16:creationId xmlns:a16="http://schemas.microsoft.com/office/drawing/2014/main" id="{F0A31590-F364-95F1-DAF1-E548339D7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81109"/>
            <a:ext cx="5795963" cy="24315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98F6C6-D722-1D2F-2B4D-CC05FC8C48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5972" y="3568232"/>
            <a:ext cx="4974772" cy="32897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F45337F-1386-688D-3FB3-7153308F9D73}"/>
              </a:ext>
            </a:extLst>
          </p:cNvPr>
          <p:cNvSpPr txBox="1"/>
          <p:nvPr/>
        </p:nvSpPr>
        <p:spPr>
          <a:xfrm>
            <a:off x="1034141" y="3301897"/>
            <a:ext cx="101237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Compared to previous state-of-the-art models, such as TATT, the new model can improve results significantly</a:t>
            </a:r>
            <a:endParaRPr lang="en-IL" sz="2400" dirty="0"/>
          </a:p>
        </p:txBody>
      </p:sp>
    </p:spTree>
    <p:extLst>
      <p:ext uri="{BB962C8B-B14F-4D97-AF65-F5344CB8AC3E}">
        <p14:creationId xmlns:p14="http://schemas.microsoft.com/office/powerpoint/2010/main" val="3730089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7C32DF3D-3F59-481D-A237-77C31AD49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AFFC31-1101-F3BB-5ED4-A9612864F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43467"/>
            <a:ext cx="3840480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Project summary and conclusions</a:t>
            </a:r>
          </a:p>
        </p:txBody>
      </p:sp>
      <p:sp>
        <p:nvSpPr>
          <p:cNvPr id="19" name="Freeform: Shape 13">
            <a:extLst>
              <a:ext uri="{FF2B5EF4-FFF2-40B4-BE49-F238E27FC236}">
                <a16:creationId xmlns:a16="http://schemas.microsoft.com/office/drawing/2014/main" id="{32F02326-30C4-4095-988F-932A425AE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39686" y="0"/>
            <a:ext cx="7152315" cy="6858000"/>
          </a:xfrm>
          <a:custGeom>
            <a:avLst/>
            <a:gdLst>
              <a:gd name="connsiteX0" fmla="*/ 17101 w 7152315"/>
              <a:gd name="connsiteY0" fmla="*/ 0 h 6858000"/>
              <a:gd name="connsiteX1" fmla="*/ 7152315 w 7152315"/>
              <a:gd name="connsiteY1" fmla="*/ 0 h 6858000"/>
              <a:gd name="connsiteX2" fmla="*/ 7152315 w 7152315"/>
              <a:gd name="connsiteY2" fmla="*/ 6858000 h 6858000"/>
              <a:gd name="connsiteX3" fmla="*/ 15999 w 7152315"/>
              <a:gd name="connsiteY3" fmla="*/ 6858000 h 6858000"/>
              <a:gd name="connsiteX4" fmla="*/ 9729 w 7152315"/>
              <a:gd name="connsiteY4" fmla="*/ 6734157 h 6858000"/>
              <a:gd name="connsiteX5" fmla="*/ 15819 w 7152315"/>
              <a:gd name="connsiteY5" fmla="*/ 6122264 h 6858000"/>
              <a:gd name="connsiteX6" fmla="*/ 11379 w 7152315"/>
              <a:gd name="connsiteY6" fmla="*/ 5614784 h 6858000"/>
              <a:gd name="connsiteX7" fmla="*/ 20006 w 7152315"/>
              <a:gd name="connsiteY7" fmla="*/ 5204359 h 6858000"/>
              <a:gd name="connsiteX8" fmla="*/ 16962 w 7152315"/>
              <a:gd name="connsiteY8" fmla="*/ 4811696 h 6858000"/>
              <a:gd name="connsiteX9" fmla="*/ 13409 w 7152315"/>
              <a:gd name="connsiteY9" fmla="*/ 4358135 h 6858000"/>
              <a:gd name="connsiteX10" fmla="*/ 12774 w 7152315"/>
              <a:gd name="connsiteY10" fmla="*/ 4038423 h 6858000"/>
              <a:gd name="connsiteX11" fmla="*/ 10110 w 7152315"/>
              <a:gd name="connsiteY11" fmla="*/ 3630663 h 6858000"/>
              <a:gd name="connsiteX12" fmla="*/ 16581 w 7152315"/>
              <a:gd name="connsiteY12" fmla="*/ 3275427 h 6858000"/>
              <a:gd name="connsiteX13" fmla="*/ 27872 w 7152315"/>
              <a:gd name="connsiteY13" fmla="*/ 2871219 h 6858000"/>
              <a:gd name="connsiteX14" fmla="*/ 17596 w 7152315"/>
              <a:gd name="connsiteY14" fmla="*/ 2235600 h 6858000"/>
              <a:gd name="connsiteX15" fmla="*/ 14170 w 7152315"/>
              <a:gd name="connsiteY15" fmla="*/ 1894827 h 6858000"/>
              <a:gd name="connsiteX16" fmla="*/ 11632 w 7152315"/>
              <a:gd name="connsiteY16" fmla="*/ 1603026 h 6858000"/>
              <a:gd name="connsiteX17" fmla="*/ 14551 w 7152315"/>
              <a:gd name="connsiteY17" fmla="*/ 1307799 h 6858000"/>
              <a:gd name="connsiteX18" fmla="*/ 14551 w 7152315"/>
              <a:gd name="connsiteY18" fmla="*/ 887733 h 6858000"/>
              <a:gd name="connsiteX19" fmla="*/ 849 w 7152315"/>
              <a:gd name="connsiteY19" fmla="*/ 349169 h 6858000"/>
              <a:gd name="connsiteX20" fmla="*/ 1404 w 7152315"/>
              <a:gd name="connsiteY20" fmla="*/ 16059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152315" h="6858000">
                <a:moveTo>
                  <a:pt x="17101" y="0"/>
                </a:moveTo>
                <a:lnTo>
                  <a:pt x="7152315" y="0"/>
                </a:lnTo>
                <a:lnTo>
                  <a:pt x="7152315" y="6858000"/>
                </a:lnTo>
                <a:lnTo>
                  <a:pt x="15999" y="6858000"/>
                </a:lnTo>
                <a:lnTo>
                  <a:pt x="9729" y="6734157"/>
                </a:lnTo>
                <a:cubicBezTo>
                  <a:pt x="5924" y="6530150"/>
                  <a:pt x="12521" y="6326271"/>
                  <a:pt x="15819" y="6122264"/>
                </a:cubicBezTo>
                <a:cubicBezTo>
                  <a:pt x="18484" y="5952766"/>
                  <a:pt x="-1689" y="5783013"/>
                  <a:pt x="11379" y="5614784"/>
                </a:cubicBezTo>
                <a:cubicBezTo>
                  <a:pt x="22112" y="5478259"/>
                  <a:pt x="24992" y="5341214"/>
                  <a:pt x="20006" y="5204359"/>
                </a:cubicBezTo>
                <a:cubicBezTo>
                  <a:pt x="14932" y="5073429"/>
                  <a:pt x="13917" y="4942537"/>
                  <a:pt x="16962" y="4811696"/>
                </a:cubicBezTo>
                <a:cubicBezTo>
                  <a:pt x="20640" y="4660467"/>
                  <a:pt x="16962" y="4509238"/>
                  <a:pt x="13409" y="4358135"/>
                </a:cubicBezTo>
                <a:cubicBezTo>
                  <a:pt x="10872" y="4251565"/>
                  <a:pt x="10998" y="4144994"/>
                  <a:pt x="12774" y="4038423"/>
                </a:cubicBezTo>
                <a:cubicBezTo>
                  <a:pt x="15185" y="3902545"/>
                  <a:pt x="19879" y="3766540"/>
                  <a:pt x="10110" y="3630663"/>
                </a:cubicBezTo>
                <a:cubicBezTo>
                  <a:pt x="1178" y="3512306"/>
                  <a:pt x="3347" y="3393378"/>
                  <a:pt x="16581" y="3275427"/>
                </a:cubicBezTo>
                <a:cubicBezTo>
                  <a:pt x="33403" y="3141377"/>
                  <a:pt x="37183" y="3006006"/>
                  <a:pt x="27872" y="2871219"/>
                </a:cubicBezTo>
                <a:cubicBezTo>
                  <a:pt x="11315" y="2659765"/>
                  <a:pt x="7890" y="2447486"/>
                  <a:pt x="17596" y="2235600"/>
                </a:cubicBezTo>
                <a:cubicBezTo>
                  <a:pt x="22797" y="2122038"/>
                  <a:pt x="21655" y="2008261"/>
                  <a:pt x="14170" y="1894827"/>
                </a:cubicBezTo>
                <a:cubicBezTo>
                  <a:pt x="8144" y="1797670"/>
                  <a:pt x="7294" y="1700272"/>
                  <a:pt x="11632" y="1603026"/>
                </a:cubicBezTo>
                <a:cubicBezTo>
                  <a:pt x="15566" y="1504575"/>
                  <a:pt x="17215" y="1406124"/>
                  <a:pt x="14551" y="1307799"/>
                </a:cubicBezTo>
                <a:cubicBezTo>
                  <a:pt x="10872" y="1168242"/>
                  <a:pt x="10110" y="1027798"/>
                  <a:pt x="14551" y="887733"/>
                </a:cubicBezTo>
                <a:cubicBezTo>
                  <a:pt x="20894" y="708085"/>
                  <a:pt x="3132" y="528817"/>
                  <a:pt x="849" y="349169"/>
                </a:cubicBezTo>
                <a:cubicBezTo>
                  <a:pt x="24" y="286241"/>
                  <a:pt x="-769" y="223346"/>
                  <a:pt x="1404" y="1605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17AE61-2763-60F5-968E-7E4D52FE779F}"/>
              </a:ext>
            </a:extLst>
          </p:cNvPr>
          <p:cNvSpPr txBox="1"/>
          <p:nvPr/>
        </p:nvSpPr>
        <p:spPr>
          <a:xfrm>
            <a:off x="5568696" y="643467"/>
            <a:ext cx="5788152" cy="50824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b="0" i="0" dirty="0">
                <a:solidFill>
                  <a:srgbClr val="FFFFFF"/>
                </a:solidFill>
                <a:effectLst/>
              </a:rPr>
              <a:t>Super resolution can improve OCR</a:t>
            </a:r>
            <a:br>
              <a:rPr lang="en-US" sz="2200" b="0" i="0" dirty="0">
                <a:solidFill>
                  <a:srgbClr val="FFFFFF"/>
                </a:solidFill>
                <a:effectLst/>
              </a:rPr>
            </a:br>
            <a:br>
              <a:rPr lang="en-US" sz="2200" b="0" i="0" dirty="0">
                <a:solidFill>
                  <a:srgbClr val="FFFFFF"/>
                </a:solidFill>
                <a:effectLst/>
              </a:rPr>
            </a:br>
            <a:r>
              <a:rPr lang="en-US" sz="2200" b="0" i="0" dirty="0">
                <a:solidFill>
                  <a:srgbClr val="FFFFFF"/>
                </a:solidFill>
                <a:effectLst/>
              </a:rPr>
              <a:t>Text recognition aware training is sufficient to optimize an image super resolution model to work on text</a:t>
            </a:r>
            <a:br>
              <a:rPr lang="en-US" sz="2200" b="0" i="0" dirty="0">
                <a:solidFill>
                  <a:srgbClr val="FFFFFF"/>
                </a:solidFill>
                <a:effectLst/>
              </a:rPr>
            </a:br>
            <a:br>
              <a:rPr lang="en-US" sz="2200" b="0" i="0" dirty="0">
                <a:solidFill>
                  <a:srgbClr val="FFFFFF"/>
                </a:solidFill>
                <a:effectLst/>
              </a:rPr>
            </a:br>
            <a:r>
              <a:rPr lang="en-US" sz="2200" b="0" i="0" dirty="0">
                <a:solidFill>
                  <a:srgbClr val="FFFFFF"/>
                </a:solidFill>
                <a:effectLst/>
              </a:rPr>
              <a:t>State-of-the-art performance was achieved at a smaller model size than the previously best model on this dataset (less memory and energy consumption, faster execution time on smaller devices)</a:t>
            </a:r>
            <a:endParaRPr lang="en-US" sz="2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2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379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avenir-lt-w01_35-light1475496</vt:lpstr>
      <vt:lpstr>Calibri</vt:lpstr>
      <vt:lpstr>Calibri Light</vt:lpstr>
      <vt:lpstr>Office Theme</vt:lpstr>
      <vt:lpstr>PowerPoint Presentation</vt:lpstr>
      <vt:lpstr>Problem Description</vt:lpstr>
      <vt:lpstr>Solution Description</vt:lpstr>
      <vt:lpstr>Solution Architecture</vt:lpstr>
      <vt:lpstr>Other approaches to OCR</vt:lpstr>
      <vt:lpstr>Project summary and 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Idan Rosenberg</dc:creator>
  <cp:lastModifiedBy>Idan Rosenberg</cp:lastModifiedBy>
  <cp:revision>10</cp:revision>
  <dcterms:created xsi:type="dcterms:W3CDTF">2023-07-19T17:07:59Z</dcterms:created>
  <dcterms:modified xsi:type="dcterms:W3CDTF">2023-07-20T15:32:46Z</dcterms:modified>
</cp:coreProperties>
</file>