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68" r:id="rId4"/>
    <p:sldId id="267" r:id="rId5"/>
    <p:sldId id="266" r:id="rId6"/>
    <p:sldId id="264" r:id="rId7"/>
    <p:sldId id="265" r:id="rId8"/>
    <p:sldId id="258" r:id="rId9"/>
    <p:sldId id="259" r:id="rId10"/>
    <p:sldId id="269" r:id="rId11"/>
    <p:sldId id="260" r:id="rId12"/>
    <p:sldId id="261" r:id="rId13"/>
    <p:sldId id="262"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60"/>
  </p:normalViewPr>
  <p:slideViewPr>
    <p:cSldViewPr snapToGrid="0">
      <p:cViewPr varScale="1">
        <p:scale>
          <a:sx n="139" d="100"/>
          <a:sy n="139" d="100"/>
        </p:scale>
        <p:origin x="762" y="-3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307139919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30713991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307139919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30713991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307139919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307139919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253884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30713991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30713991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6e143860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6e143860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6e14386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6e14386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2365250" y="838925"/>
            <a:ext cx="7470000" cy="2004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SzPts val="990"/>
              <a:buNone/>
            </a:pPr>
            <a:endParaRPr sz="4300" b="1"/>
          </a:p>
          <a:p>
            <a:pPr marL="0" lvl="0" indent="0" algn="ctr" rtl="1">
              <a:spcBef>
                <a:spcPts val="0"/>
              </a:spcBef>
              <a:spcAft>
                <a:spcPts val="0"/>
              </a:spcAft>
              <a:buSzPts val="990"/>
              <a:buNone/>
            </a:pPr>
            <a:r>
              <a:rPr lang="en" sz="4500" b="1"/>
              <a:t>Virtualium</a:t>
            </a:r>
            <a:r>
              <a:rPr lang="en" sz="2500" i="1"/>
              <a:t>Ride</a:t>
            </a:r>
            <a:endParaRPr sz="2500" i="1"/>
          </a:p>
          <a:p>
            <a:pPr marL="0" lvl="0" indent="0" algn="ctr" rtl="1">
              <a:spcBef>
                <a:spcPts val="0"/>
              </a:spcBef>
              <a:spcAft>
                <a:spcPts val="0"/>
              </a:spcAft>
              <a:buSzPts val="990"/>
              <a:buNone/>
            </a:pPr>
            <a:endParaRPr sz="4300" b="1"/>
          </a:p>
        </p:txBody>
      </p:sp>
      <p:sp>
        <p:nvSpPr>
          <p:cNvPr id="135" name="Google Shape;135;p13"/>
          <p:cNvSpPr txBox="1">
            <a:spLocks noGrp="1"/>
          </p:cNvSpPr>
          <p:nvPr>
            <p:ph type="subTitle" idx="1"/>
          </p:nvPr>
        </p:nvSpPr>
        <p:spPr>
          <a:xfrm>
            <a:off x="5083875" y="3229975"/>
            <a:ext cx="3470700" cy="11847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b="1" dirty="0">
                <a:latin typeface="Arial"/>
                <a:ea typeface="Arial"/>
                <a:cs typeface="Arial"/>
                <a:sym typeface="Arial"/>
              </a:rPr>
              <a:t>מגישים: </a:t>
            </a:r>
            <a:r>
              <a:rPr lang="en" dirty="0">
                <a:latin typeface="Arial"/>
                <a:ea typeface="Arial"/>
                <a:cs typeface="Arial"/>
                <a:sym typeface="Arial"/>
              </a:rPr>
              <a:t>טל קונורטוב, ליאור שטיימברג ויהב מיוחס</a:t>
            </a:r>
            <a:endParaRPr dirty="0">
              <a:latin typeface="Arial"/>
              <a:ea typeface="Arial"/>
              <a:cs typeface="Arial"/>
              <a:sym typeface="Arial"/>
            </a:endParaRPr>
          </a:p>
          <a:p>
            <a:pPr marL="0" lvl="0" indent="0" algn="r" rtl="1">
              <a:spcBef>
                <a:spcPts val="0"/>
              </a:spcBef>
              <a:spcAft>
                <a:spcPts val="0"/>
              </a:spcAft>
              <a:buNone/>
            </a:pPr>
            <a:r>
              <a:rPr lang="en" b="1" dirty="0">
                <a:latin typeface="Arial"/>
                <a:ea typeface="Arial"/>
                <a:cs typeface="Arial"/>
                <a:sym typeface="Arial"/>
              </a:rPr>
              <a:t>מס׳ פרויקט:</a:t>
            </a:r>
            <a:r>
              <a:rPr lang="he-IL" b="1" dirty="0">
                <a:latin typeface="Arial"/>
                <a:ea typeface="Arial"/>
                <a:cs typeface="Arial"/>
                <a:sym typeface="Arial"/>
              </a:rPr>
              <a:t> </a:t>
            </a:r>
            <a:r>
              <a:rPr lang="en" dirty="0">
                <a:latin typeface="Arial"/>
                <a:ea typeface="Arial"/>
                <a:cs typeface="Arial"/>
                <a:sym typeface="Arial"/>
              </a:rPr>
              <a:t>221308</a:t>
            </a:r>
            <a:endParaRPr dirty="0">
              <a:latin typeface="Arial"/>
              <a:ea typeface="Arial"/>
              <a:cs typeface="Arial"/>
              <a:sym typeface="Arial"/>
            </a:endParaRPr>
          </a:p>
          <a:p>
            <a:pPr marL="0" lvl="0" indent="0" algn="r" rtl="1">
              <a:spcBef>
                <a:spcPts val="0"/>
              </a:spcBef>
              <a:spcAft>
                <a:spcPts val="0"/>
              </a:spcAft>
              <a:buNone/>
            </a:pPr>
            <a:r>
              <a:rPr lang="en" b="1" dirty="0">
                <a:latin typeface="Arial"/>
                <a:ea typeface="Arial"/>
                <a:cs typeface="Arial"/>
                <a:sym typeface="Arial"/>
              </a:rPr>
              <a:t>מנחה:</a:t>
            </a:r>
            <a:r>
              <a:rPr lang="en" dirty="0">
                <a:latin typeface="Arial"/>
                <a:ea typeface="Arial"/>
                <a:cs typeface="Arial"/>
                <a:sym typeface="Arial"/>
              </a:rPr>
              <a:t> ד"ר אורי גלובוס</a:t>
            </a: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3CB75D9-7E03-52E8-31BB-1B04A7EE190A}"/>
              </a:ext>
            </a:extLst>
          </p:cNvPr>
          <p:cNvPicPr>
            <a:picLocks noChangeAspect="1"/>
          </p:cNvPicPr>
          <p:nvPr/>
        </p:nvPicPr>
        <p:blipFill>
          <a:blip r:embed="rId3"/>
          <a:stretch>
            <a:fillRect/>
          </a:stretch>
        </p:blipFill>
        <p:spPr>
          <a:xfrm>
            <a:off x="6500613" y="181536"/>
            <a:ext cx="2385699" cy="1815352"/>
          </a:xfrm>
          <a:prstGeom prst="rect">
            <a:avLst/>
          </a:prstGeom>
        </p:spPr>
      </p:pic>
      <p:pic>
        <p:nvPicPr>
          <p:cNvPr id="7" name="Picture 6" descr="Graphical user interface, diagram&#10;&#10;Description automatically generated">
            <a:extLst>
              <a:ext uri="{FF2B5EF4-FFF2-40B4-BE49-F238E27FC236}">
                <a16:creationId xmlns:a16="http://schemas.microsoft.com/office/drawing/2014/main" id="{A89CA6B0-BE2F-E2EB-0521-AEB31C60C75C}"/>
              </a:ext>
            </a:extLst>
          </p:cNvPr>
          <p:cNvPicPr>
            <a:picLocks noChangeAspect="1"/>
          </p:cNvPicPr>
          <p:nvPr/>
        </p:nvPicPr>
        <p:blipFill>
          <a:blip r:embed="rId4"/>
          <a:stretch>
            <a:fillRect/>
          </a:stretch>
        </p:blipFill>
        <p:spPr>
          <a:xfrm rot="19757573">
            <a:off x="-349625" y="523053"/>
            <a:ext cx="3353281" cy="2536154"/>
          </a:xfrm>
          <a:prstGeom prst="rect">
            <a:avLst/>
          </a:prstGeom>
        </p:spPr>
      </p:pic>
      <p:pic>
        <p:nvPicPr>
          <p:cNvPr id="11" name="Picture 10" descr="Graphical user interface, diagram&#10;&#10;Description automatically generated">
            <a:extLst>
              <a:ext uri="{FF2B5EF4-FFF2-40B4-BE49-F238E27FC236}">
                <a16:creationId xmlns:a16="http://schemas.microsoft.com/office/drawing/2014/main" id="{8F05D39B-3324-5F48-7BCE-50016372E8B6}"/>
              </a:ext>
            </a:extLst>
          </p:cNvPr>
          <p:cNvPicPr>
            <a:picLocks noChangeAspect="1"/>
          </p:cNvPicPr>
          <p:nvPr/>
        </p:nvPicPr>
        <p:blipFill>
          <a:blip r:embed="rId4"/>
          <a:stretch>
            <a:fillRect/>
          </a:stretch>
        </p:blipFill>
        <p:spPr>
          <a:xfrm>
            <a:off x="1077525" y="3334919"/>
            <a:ext cx="2275787" cy="1721224"/>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3012B6D7-1E10-5D15-1744-351A612D02EA}"/>
              </a:ext>
            </a:extLst>
          </p:cNvPr>
          <p:cNvPicPr>
            <a:picLocks noChangeAspect="1"/>
          </p:cNvPicPr>
          <p:nvPr/>
        </p:nvPicPr>
        <p:blipFill>
          <a:blip r:embed="rId5"/>
          <a:stretch>
            <a:fillRect/>
          </a:stretch>
        </p:blipFill>
        <p:spPr>
          <a:xfrm>
            <a:off x="3536717" y="2968147"/>
            <a:ext cx="2756928" cy="2087996"/>
          </a:xfrm>
          <a:prstGeom prst="rect">
            <a:avLst/>
          </a:prstGeom>
        </p:spPr>
      </p:pic>
      <p:pic>
        <p:nvPicPr>
          <p:cNvPr id="15" name="Picture 14" descr="A picture containing text, sky, outdoor, crosswalk&#10;&#10;Description automatically generated">
            <a:extLst>
              <a:ext uri="{FF2B5EF4-FFF2-40B4-BE49-F238E27FC236}">
                <a16:creationId xmlns:a16="http://schemas.microsoft.com/office/drawing/2014/main" id="{9C6D0AEA-4BD4-74EF-D2D7-A18CAAB65312}"/>
              </a:ext>
            </a:extLst>
          </p:cNvPr>
          <p:cNvPicPr>
            <a:picLocks noChangeAspect="1"/>
          </p:cNvPicPr>
          <p:nvPr/>
        </p:nvPicPr>
        <p:blipFill>
          <a:blip r:embed="rId6"/>
          <a:stretch>
            <a:fillRect/>
          </a:stretch>
        </p:blipFill>
        <p:spPr>
          <a:xfrm rot="2797450">
            <a:off x="5725859" y="2188380"/>
            <a:ext cx="3496774" cy="2649071"/>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6A0D75F8-A759-5763-0C22-5B4FD71F6C7C}"/>
              </a:ext>
            </a:extLst>
          </p:cNvPr>
          <p:cNvPicPr>
            <a:picLocks noChangeAspect="1"/>
          </p:cNvPicPr>
          <p:nvPr/>
        </p:nvPicPr>
        <p:blipFill>
          <a:blip r:embed="rId7"/>
          <a:stretch>
            <a:fillRect/>
          </a:stretch>
        </p:blipFill>
        <p:spPr>
          <a:xfrm>
            <a:off x="3095204" y="87357"/>
            <a:ext cx="3280943" cy="2490104"/>
          </a:xfrm>
          <a:prstGeom prst="rect">
            <a:avLst/>
          </a:prstGeom>
        </p:spPr>
      </p:pic>
    </p:spTree>
    <p:extLst>
      <p:ext uri="{BB962C8B-B14F-4D97-AF65-F5344CB8AC3E}">
        <p14:creationId xmlns:p14="http://schemas.microsoft.com/office/powerpoint/2010/main" val="385962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297500" y="448950"/>
            <a:ext cx="7038900" cy="914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700" b="1">
                <a:latin typeface="Arial"/>
                <a:ea typeface="Arial"/>
                <a:cs typeface="Arial"/>
                <a:sym typeface="Arial"/>
              </a:rPr>
              <a:t>מחסנית טכנולוגית</a:t>
            </a:r>
            <a:endParaRPr sz="2700" b="1">
              <a:latin typeface="Arial"/>
              <a:ea typeface="Arial"/>
              <a:cs typeface="Arial"/>
              <a:sym typeface="Arial"/>
            </a:endParaRPr>
          </a:p>
        </p:txBody>
      </p:sp>
      <p:sp>
        <p:nvSpPr>
          <p:cNvPr id="158" name="Google Shape;158;p17"/>
          <p:cNvSpPr txBox="1">
            <a:spLocks noGrp="1"/>
          </p:cNvSpPr>
          <p:nvPr>
            <p:ph type="body" idx="1"/>
          </p:nvPr>
        </p:nvSpPr>
        <p:spPr>
          <a:xfrm>
            <a:off x="1297500" y="1567550"/>
            <a:ext cx="7038900" cy="1892400"/>
          </a:xfrm>
          <a:prstGeom prst="rect">
            <a:avLst/>
          </a:prstGeom>
        </p:spPr>
        <p:txBody>
          <a:bodyPr spcFirstLastPara="1" wrap="square" lIns="91425" tIns="91425" rIns="91425" bIns="91425" anchor="t" anchorCtr="0">
            <a:normAutofit/>
          </a:bodyPr>
          <a:lstStyle/>
          <a:p>
            <a:pPr marL="457200" lvl="0" indent="-361950" algn="r" rtl="1">
              <a:spcBef>
                <a:spcPts val="0"/>
              </a:spcBef>
              <a:spcAft>
                <a:spcPts val="0"/>
              </a:spcAft>
              <a:buSzPts val="2100"/>
              <a:buFont typeface="Arial"/>
              <a:buAutoNum type="arabicPeriod"/>
            </a:pPr>
            <a:r>
              <a:rPr lang="en" sz="2100" dirty="0">
                <a:latin typeface="Arial"/>
                <a:ea typeface="Arial"/>
                <a:cs typeface="Arial"/>
                <a:sym typeface="Arial"/>
              </a:rPr>
              <a:t>התוכנה: המנוע </a:t>
            </a:r>
            <a:r>
              <a:rPr lang="he-IL" sz="2100" dirty="0">
                <a:latin typeface="Arial"/>
                <a:ea typeface="Arial"/>
                <a:cs typeface="Arial"/>
                <a:sym typeface="Arial"/>
              </a:rPr>
              <a:t>המשחק </a:t>
            </a:r>
            <a:r>
              <a:rPr lang="en" sz="2100" dirty="0">
                <a:latin typeface="Arial"/>
                <a:ea typeface="Arial"/>
                <a:cs typeface="Arial"/>
                <a:sym typeface="Arial"/>
              </a:rPr>
              <a:t> Unity</a:t>
            </a:r>
            <a:endParaRPr sz="2100" dirty="0">
              <a:latin typeface="Arial"/>
              <a:ea typeface="Arial"/>
              <a:cs typeface="Arial"/>
              <a:sym typeface="Arial"/>
            </a:endParaRPr>
          </a:p>
          <a:p>
            <a:pPr marL="457200" lvl="0" indent="0" algn="r" rtl="1">
              <a:spcBef>
                <a:spcPts val="1200"/>
              </a:spcBef>
              <a:spcAft>
                <a:spcPts val="0"/>
              </a:spcAft>
              <a:buNone/>
            </a:pPr>
            <a:endParaRPr sz="2100" b="1" dirty="0">
              <a:latin typeface="Arial"/>
              <a:ea typeface="Arial"/>
              <a:cs typeface="Arial"/>
              <a:sym typeface="Arial"/>
            </a:endParaRPr>
          </a:p>
          <a:p>
            <a:pPr marL="457200" lvl="0" indent="-361950" algn="r" rtl="1">
              <a:spcBef>
                <a:spcPts val="1200"/>
              </a:spcBef>
              <a:spcAft>
                <a:spcPts val="0"/>
              </a:spcAft>
              <a:buSzPts val="2100"/>
              <a:buFont typeface="Arial"/>
              <a:buAutoNum type="arabicPeriod"/>
            </a:pPr>
            <a:r>
              <a:rPr lang="he-IL" sz="2100" dirty="0">
                <a:latin typeface="Arial"/>
                <a:ea typeface="Arial"/>
                <a:cs typeface="Arial"/>
                <a:sym typeface="Arial"/>
              </a:rPr>
              <a:t>החומרה: </a:t>
            </a:r>
            <a:r>
              <a:rPr lang="en-US" sz="2100" dirty="0">
                <a:latin typeface="Arial"/>
                <a:ea typeface="Arial"/>
                <a:cs typeface="Arial"/>
                <a:sym typeface="Arial"/>
              </a:rPr>
              <a:t>Oculus Quest 2</a:t>
            </a:r>
            <a:endParaRPr sz="2100"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1297500" y="448950"/>
            <a:ext cx="7038900" cy="914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600" b="1">
                <a:latin typeface="Arial"/>
                <a:ea typeface="Arial"/>
                <a:cs typeface="Arial"/>
                <a:sym typeface="Arial"/>
              </a:rPr>
              <a:t>אלמנטים עיקריים</a:t>
            </a:r>
            <a:endParaRPr sz="2600" b="1">
              <a:latin typeface="Arial"/>
              <a:ea typeface="Arial"/>
              <a:cs typeface="Arial"/>
              <a:sym typeface="Arial"/>
            </a:endParaRPr>
          </a:p>
        </p:txBody>
      </p:sp>
      <p:sp>
        <p:nvSpPr>
          <p:cNvPr id="164" name="Google Shape;164;p18"/>
          <p:cNvSpPr txBox="1">
            <a:spLocks noGrp="1"/>
          </p:cNvSpPr>
          <p:nvPr>
            <p:ph type="body" idx="1"/>
          </p:nvPr>
        </p:nvSpPr>
        <p:spPr>
          <a:xfrm>
            <a:off x="1297500" y="1135075"/>
            <a:ext cx="7038900" cy="3705000"/>
          </a:xfrm>
          <a:prstGeom prst="rect">
            <a:avLst/>
          </a:prstGeom>
        </p:spPr>
        <p:txBody>
          <a:bodyPr spcFirstLastPara="1" wrap="square" lIns="91425" tIns="91425" rIns="91425" bIns="91425" anchor="t" anchorCtr="0">
            <a:normAutofit lnSpcReduction="10000"/>
          </a:bodyPr>
          <a:lstStyle/>
          <a:p>
            <a:pPr marL="457200" lvl="0" indent="-342900" algn="r" rtl="1">
              <a:spcBef>
                <a:spcPts val="0"/>
              </a:spcBef>
              <a:spcAft>
                <a:spcPts val="0"/>
              </a:spcAft>
              <a:buSzPts val="1800"/>
              <a:buFont typeface="Arial"/>
              <a:buAutoNum type="arabicPeriod"/>
            </a:pPr>
            <a:r>
              <a:rPr lang="he-IL" sz="1800" dirty="0">
                <a:latin typeface="Arial"/>
                <a:ea typeface="Arial"/>
                <a:cs typeface="Arial"/>
                <a:sym typeface="Arial"/>
              </a:rPr>
              <a:t>השחקן שולט בקורקינט חשמלי, שנבנה להיות דומה ככל הניתן לקורקינט אמיתי, מהמראה ועד השליטה.</a:t>
            </a:r>
          </a:p>
          <a:p>
            <a:pPr marL="457200" lvl="0" indent="-342900" algn="r" rtl="1">
              <a:spcBef>
                <a:spcPts val="0"/>
              </a:spcBef>
              <a:spcAft>
                <a:spcPts val="0"/>
              </a:spcAft>
              <a:buSzPts val="1800"/>
              <a:buFont typeface="Arial"/>
              <a:buAutoNum type="arabicPeriod"/>
            </a:pPr>
            <a:r>
              <a:rPr lang="en" sz="1800" dirty="0">
                <a:latin typeface="Arial"/>
                <a:ea typeface="Arial"/>
                <a:cs typeface="Arial"/>
                <a:sym typeface="Arial"/>
              </a:rPr>
              <a:t>מערכת הכביש והתנועה נבנתה לדמות את התנועה הקיימת עבור הרוכב שירגיש כביש שנוסע ופועל סביבו במערכת הזו יש רמזורים, רכבים הולכי רגל כולם נוסעים והולכים לבד במפה עוצרים באדום וממשיכים בירוק ומתריעים על פגיעה לא חוקית של המשתמש בהם (מעבר באדום/ התנגשות/ דריסה/ נסיעה על המדרכה וכו׳)</a:t>
            </a:r>
            <a:endParaRPr sz="1800" dirty="0">
              <a:latin typeface="Arial"/>
              <a:ea typeface="Arial"/>
              <a:cs typeface="Arial"/>
              <a:sym typeface="Arial"/>
            </a:endParaRPr>
          </a:p>
          <a:p>
            <a:pPr marL="457200" lvl="0" indent="-342900" algn="r" rtl="1">
              <a:spcBef>
                <a:spcPts val="0"/>
              </a:spcBef>
              <a:spcAft>
                <a:spcPts val="0"/>
              </a:spcAft>
              <a:buSzPts val="1800"/>
              <a:buFont typeface="Arial"/>
              <a:buAutoNum type="arabicPeriod"/>
            </a:pPr>
            <a:r>
              <a:rPr lang="en" sz="1800" dirty="0">
                <a:latin typeface="Arial"/>
                <a:ea typeface="Arial"/>
                <a:cs typeface="Arial"/>
                <a:sym typeface="Arial"/>
              </a:rPr>
              <a:t>מערכת הVR</a:t>
            </a:r>
            <a:r>
              <a:rPr lang="he-IL" sz="1800" dirty="0">
                <a:latin typeface="Arial"/>
                <a:ea typeface="Arial"/>
                <a:cs typeface="Arial"/>
                <a:sym typeface="Arial"/>
              </a:rPr>
              <a:t> </a:t>
            </a:r>
            <a:r>
              <a:rPr lang="en" sz="1800" dirty="0">
                <a:latin typeface="Arial"/>
                <a:ea typeface="Arial"/>
                <a:cs typeface="Arial"/>
                <a:sym typeface="Arial"/>
              </a:rPr>
              <a:t>נותנת לנו שליטה וידע על מה בדיוק המשתמש מסתכל כך שאפשר לנטר </a:t>
            </a:r>
            <a:r>
              <a:rPr lang="he-IL" sz="1800" dirty="0">
                <a:latin typeface="Arial"/>
                <a:ea typeface="Arial"/>
                <a:cs typeface="Arial"/>
                <a:sym typeface="Arial"/>
              </a:rPr>
              <a:t>את פעולות השחקן, למשל </a:t>
            </a:r>
            <a:r>
              <a:rPr lang="en" sz="1800" dirty="0">
                <a:latin typeface="Arial"/>
                <a:ea typeface="Arial"/>
                <a:cs typeface="Arial"/>
                <a:sym typeface="Arial"/>
              </a:rPr>
              <a:t>חוסר הסתכלות במעבר נתיב חציית מעבר חצייה וכו׳</a:t>
            </a:r>
            <a:endParaRPr sz="1800" dirty="0">
              <a:latin typeface="Arial"/>
              <a:ea typeface="Arial"/>
              <a:cs typeface="Arial"/>
              <a:sym typeface="Arial"/>
            </a:endParaRPr>
          </a:p>
          <a:p>
            <a:pPr marL="457200" lvl="0" indent="-342900" algn="r" rtl="1">
              <a:spcBef>
                <a:spcPts val="0"/>
              </a:spcBef>
              <a:spcAft>
                <a:spcPts val="0"/>
              </a:spcAft>
              <a:buSzPts val="1800"/>
              <a:buFont typeface="Arial"/>
              <a:buAutoNum type="arabicPeriod"/>
            </a:pPr>
            <a:r>
              <a:rPr lang="he-IL" sz="1800" dirty="0">
                <a:latin typeface="Arial"/>
                <a:ea typeface="Arial"/>
                <a:cs typeface="Arial"/>
                <a:sym typeface="Arial"/>
              </a:rPr>
              <a:t>מערכת </a:t>
            </a:r>
            <a:r>
              <a:rPr lang="en-US" sz="1800" dirty="0">
                <a:latin typeface="Arial"/>
                <a:ea typeface="Arial"/>
                <a:cs typeface="Arial"/>
                <a:sym typeface="Arial"/>
              </a:rPr>
              <a:t>UI</a:t>
            </a:r>
            <a:r>
              <a:rPr lang="he-IL" sz="1800" dirty="0">
                <a:latin typeface="Arial"/>
                <a:ea typeface="Arial"/>
                <a:cs typeface="Arial"/>
                <a:sym typeface="Arial"/>
              </a:rPr>
              <a:t> הבנויה בתוך המשחק ומייצרת חוויה דמוית מציאות לשחקן, דרכה יקבל את המשימות והניקוד שלו</a:t>
            </a:r>
            <a:endParaRPr sz="18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1297500" y="384550"/>
            <a:ext cx="7038900" cy="914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500">
                <a:latin typeface="Arial"/>
                <a:ea typeface="Arial"/>
                <a:cs typeface="Arial"/>
                <a:sym typeface="Arial"/>
              </a:rPr>
              <a:t>תיאור הFlow</a:t>
            </a:r>
            <a:endParaRPr sz="2500">
              <a:latin typeface="Arial"/>
              <a:ea typeface="Arial"/>
              <a:cs typeface="Arial"/>
              <a:sym typeface="Arial"/>
            </a:endParaRPr>
          </a:p>
        </p:txBody>
      </p:sp>
      <p:sp>
        <p:nvSpPr>
          <p:cNvPr id="170" name="Google Shape;170;p19"/>
          <p:cNvSpPr txBox="1">
            <a:spLocks noGrp="1"/>
          </p:cNvSpPr>
          <p:nvPr>
            <p:ph type="body" idx="1"/>
          </p:nvPr>
        </p:nvSpPr>
        <p:spPr>
          <a:xfrm>
            <a:off x="1297500" y="1254700"/>
            <a:ext cx="7038900" cy="2911200"/>
          </a:xfrm>
          <a:prstGeom prst="rect">
            <a:avLst/>
          </a:prstGeom>
        </p:spPr>
        <p:txBody>
          <a:bodyPr spcFirstLastPara="1" wrap="square" lIns="91425" tIns="91425" rIns="91425" bIns="91425" anchor="t" anchorCtr="0">
            <a:normAutofit/>
          </a:bodyPr>
          <a:lstStyle/>
          <a:p>
            <a:pPr marL="457200" lvl="0" indent="-336550" algn="r" rtl="1">
              <a:spcBef>
                <a:spcPts val="0"/>
              </a:spcBef>
              <a:spcAft>
                <a:spcPts val="0"/>
              </a:spcAft>
              <a:buSzPts val="1700"/>
              <a:buFont typeface="Arial"/>
              <a:buAutoNum type="arabicPeriod"/>
            </a:pPr>
            <a:r>
              <a:rPr lang="en" sz="1700" dirty="0">
                <a:latin typeface="Arial"/>
                <a:ea typeface="Arial"/>
                <a:cs typeface="Arial"/>
                <a:sym typeface="Arial"/>
              </a:rPr>
              <a:t>תחילה יעבור התלמיד מספר שלבים במציאות מדומה, אשר כל אחד מהם מתמקד באלמנט אחר הקשור לנהיגה בטוחה</a:t>
            </a:r>
            <a:r>
              <a:rPr lang="he-IL" sz="1700" dirty="0">
                <a:latin typeface="Arial"/>
                <a:ea typeface="Arial"/>
                <a:cs typeface="Arial"/>
                <a:sym typeface="Arial"/>
              </a:rPr>
              <a:t>. למשל, </a:t>
            </a:r>
            <a:r>
              <a:rPr lang="en" sz="1700" dirty="0">
                <a:latin typeface="Arial"/>
                <a:ea typeface="Arial"/>
                <a:cs typeface="Arial"/>
                <a:sym typeface="Arial"/>
              </a:rPr>
              <a:t>צומת מרומזרת לעומת צומת ללא רמזור, מעבר משביל אופניים לכביש, וכו</a:t>
            </a:r>
            <a:r>
              <a:rPr lang="he-IL" sz="1700" dirty="0">
                <a:latin typeface="Arial"/>
                <a:ea typeface="Arial"/>
                <a:cs typeface="Arial"/>
                <a:sym typeface="Arial"/>
              </a:rPr>
              <a:t>'</a:t>
            </a:r>
            <a:endParaRPr sz="1700" dirty="0">
              <a:latin typeface="Arial"/>
              <a:ea typeface="Arial"/>
              <a:cs typeface="Arial"/>
              <a:sym typeface="Arial"/>
            </a:endParaRPr>
          </a:p>
          <a:p>
            <a:pPr marL="457200" lvl="0" indent="-336550" algn="r" rtl="1">
              <a:spcBef>
                <a:spcPts val="0"/>
              </a:spcBef>
              <a:spcAft>
                <a:spcPts val="0"/>
              </a:spcAft>
              <a:buSzPts val="1700"/>
              <a:buFont typeface="Arial"/>
              <a:buAutoNum type="arabicPeriod"/>
            </a:pPr>
            <a:r>
              <a:rPr lang="en" sz="1700" dirty="0">
                <a:latin typeface="Arial"/>
                <a:ea typeface="Arial"/>
                <a:cs typeface="Arial"/>
                <a:sym typeface="Arial"/>
              </a:rPr>
              <a:t>התלמיד יבצע "</a:t>
            </a:r>
            <a:r>
              <a:rPr lang="he-IL" sz="1700" dirty="0">
                <a:latin typeface="Arial"/>
                <a:ea typeface="Arial"/>
                <a:cs typeface="Arial"/>
                <a:sym typeface="Arial"/>
              </a:rPr>
              <a:t>טסט" </a:t>
            </a:r>
            <a:r>
              <a:rPr lang="en" sz="1700" dirty="0">
                <a:latin typeface="Arial"/>
                <a:ea typeface="Arial"/>
                <a:cs typeface="Arial"/>
                <a:sym typeface="Arial"/>
              </a:rPr>
              <a:t>בו יבחן באופן רצוף בתרחישים שעליהם התאמן בשלבים הקודמים</a:t>
            </a:r>
            <a:endParaRPr sz="1700" dirty="0">
              <a:latin typeface="Arial"/>
              <a:ea typeface="Arial"/>
              <a:cs typeface="Arial"/>
              <a:sym typeface="Arial"/>
            </a:endParaRPr>
          </a:p>
          <a:p>
            <a:pPr marL="457200" lvl="0" indent="-336550" algn="r" rtl="1">
              <a:spcBef>
                <a:spcPts val="0"/>
              </a:spcBef>
              <a:spcAft>
                <a:spcPts val="0"/>
              </a:spcAft>
              <a:buSzPts val="1700"/>
              <a:buFont typeface="Arial"/>
              <a:buAutoNum type="arabicPeriod"/>
            </a:pPr>
            <a:r>
              <a:rPr lang="en" sz="1700" dirty="0">
                <a:latin typeface="Arial"/>
                <a:ea typeface="Arial"/>
                <a:cs typeface="Arial"/>
                <a:sym typeface="Arial"/>
              </a:rPr>
              <a:t>התלמיד יקבל משוב על ביצועיו, בהתאם לנתונים שנפיק מהסימולציה</a:t>
            </a:r>
            <a:endParaRPr sz="17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104275" y="341550"/>
            <a:ext cx="7287000" cy="1216800"/>
          </a:xfrm>
          <a:prstGeom prst="rect">
            <a:avLst/>
          </a:prstGeom>
        </p:spPr>
        <p:txBody>
          <a:bodyPr spcFirstLastPara="1" wrap="square" lIns="91425" tIns="91425" rIns="91425" bIns="91425" anchor="t" anchorCtr="0">
            <a:normAutofit fontScale="90000"/>
          </a:bodyPr>
          <a:lstStyle/>
          <a:p>
            <a:pPr algn="r" rtl="1"/>
            <a:r>
              <a:rPr lang="en" b="1" u="sng" dirty="0">
                <a:latin typeface="Arial"/>
                <a:ea typeface="Arial"/>
                <a:cs typeface="Arial"/>
                <a:sym typeface="Arial"/>
              </a:rPr>
              <a:t>הבעיה</a:t>
            </a:r>
            <a:br>
              <a:rPr lang="he-IL" b="1" u="sng" dirty="0">
                <a:latin typeface="Arial"/>
                <a:ea typeface="Arial"/>
                <a:cs typeface="Arial"/>
                <a:sym typeface="Arial"/>
              </a:rPr>
            </a:br>
            <a:r>
              <a:rPr lang="he-IL" sz="2400" dirty="0">
                <a:latin typeface="Arial"/>
                <a:ea typeface="Arial"/>
                <a:cs typeface="Arial"/>
                <a:sym typeface="Arial"/>
              </a:rPr>
              <a:t>בשנים האחרונות תופעת האופניים והקורקינטים החשמליים תפסה תאוצה והפכה ליותר ויותר פופולרית, בעיקר בקרב בני נוער. זאת מכיוון שהם פתרון תחבורתי קל, נוח, ולא נדרש בהוצאת רישיון.</a:t>
            </a:r>
            <a:br>
              <a:rPr lang="en" b="1" dirty="0">
                <a:latin typeface="Arial"/>
                <a:ea typeface="Arial"/>
                <a:cs typeface="Arial"/>
                <a:sym typeface="Arial"/>
              </a:rPr>
            </a:br>
            <a:br>
              <a:rPr lang="he-IL" b="1" dirty="0">
                <a:latin typeface="Arial"/>
                <a:ea typeface="Arial"/>
                <a:cs typeface="Arial"/>
                <a:sym typeface="Arial"/>
              </a:rPr>
            </a:br>
            <a:r>
              <a:rPr lang="en" b="1" dirty="0">
                <a:latin typeface="Arial"/>
                <a:ea typeface="Arial"/>
                <a:cs typeface="Arial"/>
                <a:sym typeface="Arial"/>
              </a:rPr>
              <a:t>צעירים נוהגים בכלים חשמליים על הכביש ללא ידע על חוקי הדרך וכללי בטיחות בדרכים ובכך מסכנים את חייהם וחיי אחרים</a:t>
            </a:r>
            <a:endParaRPr b="1" dirty="0">
              <a:latin typeface="Arial"/>
              <a:ea typeface="Arial"/>
              <a:cs typeface="Arial"/>
              <a:sym typeface="Arial"/>
            </a:endParaRPr>
          </a:p>
        </p:txBody>
      </p:sp>
      <p:sp>
        <p:nvSpPr>
          <p:cNvPr id="141" name="Google Shape;141;p14"/>
          <p:cNvSpPr txBox="1">
            <a:spLocks noGrp="1"/>
          </p:cNvSpPr>
          <p:nvPr>
            <p:ph type="body" idx="1"/>
          </p:nvPr>
        </p:nvSpPr>
        <p:spPr>
          <a:xfrm>
            <a:off x="1054805" y="2903775"/>
            <a:ext cx="7490100" cy="1726800"/>
          </a:xfrm>
          <a:prstGeom prst="rect">
            <a:avLst/>
          </a:prstGeom>
        </p:spPr>
        <p:txBody>
          <a:bodyPr spcFirstLastPara="1" wrap="square" lIns="91425" tIns="91425" rIns="91425" bIns="91425" anchor="t" anchorCtr="0">
            <a:noAutofit/>
          </a:bodyPr>
          <a:lstStyle/>
          <a:p>
            <a:pPr marL="457200" lvl="0" indent="-330200" algn="r" rtl="1">
              <a:spcBef>
                <a:spcPts val="0"/>
              </a:spcBef>
              <a:spcAft>
                <a:spcPts val="0"/>
              </a:spcAft>
              <a:buSzPts val="1600"/>
              <a:buFont typeface="Arial"/>
              <a:buChar char="●"/>
            </a:pPr>
            <a:r>
              <a:rPr lang="en" sz="1600" dirty="0">
                <a:latin typeface="Arial"/>
                <a:ea typeface="Arial"/>
                <a:cs typeface="Arial"/>
                <a:sym typeface="Arial"/>
              </a:rPr>
              <a:t>אין מגבלה חוקית לנהיגה על קורקינטים ואופניים חשמליים, לכן הכלי מאוד פופולרי בקרב ילדים ובני נוער ללא רישיון נהיגה ברכב.</a:t>
            </a:r>
            <a:endParaRPr sz="1600" dirty="0">
              <a:latin typeface="Arial"/>
              <a:ea typeface="Arial"/>
              <a:cs typeface="Arial"/>
              <a:sym typeface="Arial"/>
            </a:endParaRPr>
          </a:p>
          <a:p>
            <a:pPr marL="457200" lvl="0" indent="-330200" algn="r" rtl="1">
              <a:spcBef>
                <a:spcPts val="0"/>
              </a:spcBef>
              <a:spcAft>
                <a:spcPts val="0"/>
              </a:spcAft>
              <a:buSzPts val="1600"/>
              <a:buFont typeface="Arial"/>
              <a:buChar char="●"/>
            </a:pPr>
            <a:r>
              <a:rPr lang="en" sz="1600" dirty="0">
                <a:latin typeface="Arial"/>
                <a:ea typeface="Arial"/>
                <a:cs typeface="Arial"/>
                <a:sym typeface="Arial"/>
              </a:rPr>
              <a:t>לצעירים אין ניסיון בנהיגה, ולכן אינם מודעים לכל סכנות הדרך.</a:t>
            </a:r>
            <a:endParaRPr sz="1600" dirty="0">
              <a:latin typeface="Arial"/>
              <a:ea typeface="Arial"/>
              <a:cs typeface="Arial"/>
              <a:sym typeface="Arial"/>
            </a:endParaRPr>
          </a:p>
          <a:p>
            <a:pPr marL="457200" lvl="0" indent="-330200" algn="r" rtl="1">
              <a:spcBef>
                <a:spcPts val="0"/>
              </a:spcBef>
              <a:spcAft>
                <a:spcPts val="0"/>
              </a:spcAft>
              <a:buSzPts val="1600"/>
              <a:buFont typeface="Arial"/>
              <a:buChar char="●"/>
            </a:pPr>
            <a:r>
              <a:rPr lang="en" sz="1600" dirty="0">
                <a:latin typeface="Arial"/>
                <a:ea typeface="Arial"/>
                <a:cs typeface="Arial"/>
                <a:sym typeface="Arial"/>
              </a:rPr>
              <a:t>צעירים לוקחים יותר סיכונים ולא מודעים להשלכות של התנהגות לא בטוחה בכביש, ואת החשיבות על שמירת חוקי התנועה בשביל שמירה על בטיחותם ובטיחות סביבתם.</a:t>
            </a:r>
            <a:endParaRPr lang="he-IL" sz="16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לראשונה בישראל: &quot;גלובס&quot; ואיכילוב עם מספר נפגעי תאונות הקורקינטים - גלובס">
            <a:extLst>
              <a:ext uri="{FF2B5EF4-FFF2-40B4-BE49-F238E27FC236}">
                <a16:creationId xmlns:a16="http://schemas.microsoft.com/office/drawing/2014/main" id="{0BC94D73-62BD-DCB1-5828-4DB4C611E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93" y="71579"/>
            <a:ext cx="2990676" cy="4155141"/>
          </a:xfrm>
          <a:prstGeom prst="rect">
            <a:avLst/>
          </a:prstGeom>
          <a:solidFill>
            <a:schemeClr val="bg1"/>
          </a:solidFill>
        </p:spPr>
      </p:pic>
      <p:pic>
        <p:nvPicPr>
          <p:cNvPr id="5122" name="Picture 2" descr="שנה לבדיקת גלובס: השימוש בקורקינטים עלה, מספר התאונות ירד - גלובס">
            <a:extLst>
              <a:ext uri="{FF2B5EF4-FFF2-40B4-BE49-F238E27FC236}">
                <a16:creationId xmlns:a16="http://schemas.microsoft.com/office/drawing/2014/main" id="{C60185A1-EC8B-739B-8FA2-14782F3BC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133" y="71579"/>
            <a:ext cx="1741674" cy="4036498"/>
          </a:xfrm>
          <a:prstGeom prst="rect">
            <a:avLst/>
          </a:prstGeom>
          <a:solidFill>
            <a:schemeClr val="bg1"/>
          </a:solidFill>
        </p:spPr>
      </p:pic>
      <p:pic>
        <p:nvPicPr>
          <p:cNvPr id="7" name="Picture 6" descr="קנס ענק למשדרגים, חובת קסדה ועיכוב רישיון. המגבלות על רוכבי אופניים חשמליים">
            <a:extLst>
              <a:ext uri="{FF2B5EF4-FFF2-40B4-BE49-F238E27FC236}">
                <a16:creationId xmlns:a16="http://schemas.microsoft.com/office/drawing/2014/main" id="{F7D63F78-E4E7-C28A-B672-89CD08D8E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22" y="1408579"/>
            <a:ext cx="2892415" cy="360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6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להילחם בתאונות, לא באופניים">
            <a:extLst>
              <a:ext uri="{FF2B5EF4-FFF2-40B4-BE49-F238E27FC236}">
                <a16:creationId xmlns:a16="http://schemas.microsoft.com/office/drawing/2014/main" id="{405E6A24-2779-A839-0FFA-EDE4E51A9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334" y="3062566"/>
            <a:ext cx="3855412"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צריך תוכנית חירום לאומית&quot;: כך ישראל לא מתמודדת עם האופניים החשמליים">
            <a:extLst>
              <a:ext uri="{FF2B5EF4-FFF2-40B4-BE49-F238E27FC236}">
                <a16:creationId xmlns:a16="http://schemas.microsoft.com/office/drawing/2014/main" id="{8F36232C-BA49-785E-A61F-FE450EF36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847" y="137833"/>
            <a:ext cx="34861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בלי אכיפה, בלי רגולציה: תאונות הקורקינטים חוזרות ובגדול - גלובס">
            <a:extLst>
              <a:ext uri="{FF2B5EF4-FFF2-40B4-BE49-F238E27FC236}">
                <a16:creationId xmlns:a16="http://schemas.microsoft.com/office/drawing/2014/main" id="{89438972-A95E-C0DE-4D29-51DDAFD9F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10" y="82517"/>
            <a:ext cx="4020393" cy="23061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tent meşe ağacı yasal קורקינט חשמלי כתבה - karscicek.net">
            <a:extLst>
              <a:ext uri="{FF2B5EF4-FFF2-40B4-BE49-F238E27FC236}">
                <a16:creationId xmlns:a16="http://schemas.microsoft.com/office/drawing/2014/main" id="{9D23BAD6-EE37-C3FD-70ED-9AB3A98574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54" y="2641427"/>
            <a:ext cx="2982077" cy="230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7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4892F6-7E6B-92DD-C935-23262465D615}"/>
              </a:ext>
            </a:extLst>
          </p:cNvPr>
          <p:cNvSpPr>
            <a:spLocks noGrp="1"/>
          </p:cNvSpPr>
          <p:nvPr>
            <p:ph type="body" idx="1"/>
          </p:nvPr>
        </p:nvSpPr>
        <p:spPr>
          <a:xfrm>
            <a:off x="2259741" y="537442"/>
            <a:ext cx="7038900" cy="4068615"/>
          </a:xfrm>
        </p:spPr>
        <p:txBody>
          <a:bodyPr/>
          <a:lstStyle/>
          <a:p>
            <a:pPr algn="r" rtl="1">
              <a:lnSpc>
                <a:spcPct val="150000"/>
              </a:lnSpc>
            </a:pPr>
            <a:r>
              <a:rPr lang="he-IL" dirty="0"/>
              <a:t>ניתן לראות עלייה במספר התאונות בקרב האוכלוסיה בשימוש באופניים או קורקינטים חשמליים, זאת כתוצאה מהיעדר אכיפה וחוסר ידע בחוקי התנועה.</a:t>
            </a:r>
          </a:p>
          <a:p>
            <a:pPr algn="r" rtl="1">
              <a:lnSpc>
                <a:spcPct val="150000"/>
              </a:lnSpc>
            </a:pPr>
            <a:r>
              <a:rPr lang="he-IL" dirty="0"/>
              <a:t>בין השנים 2015-2019  רק אחד מכל חמישה אנשים </a:t>
            </a:r>
            <a:r>
              <a:rPr lang="he-IL" b="1" dirty="0"/>
              <a:t>לא </a:t>
            </a:r>
            <a:r>
              <a:rPr lang="he-IL" dirty="0"/>
              <a:t>היה מעורב בתאונת אופניים/קורקינט חשמליים.</a:t>
            </a:r>
          </a:p>
          <a:p>
            <a:pPr algn="r" rtl="1">
              <a:lnSpc>
                <a:spcPct val="150000"/>
              </a:lnSpc>
            </a:pPr>
            <a:r>
              <a:rPr lang="he-IL" dirty="0"/>
              <a:t>בשנת 2019 דווח למשטרה שכ 84%  מהאנשים היו מעורבים בתאונת קורקינט חשמלי וכ80% בתאונת אופניים חשמליים, ניתן לראות שהמספרים יותר גדולים מכיוון שהיו עוד תאונות אשר לא דווחו, תאונות בהם לא נפגעו עוברי אורח וכדומה.</a:t>
            </a:r>
          </a:p>
          <a:p>
            <a:pPr algn="r" rtl="1">
              <a:lnSpc>
                <a:spcPct val="150000"/>
              </a:lnSpc>
            </a:pPr>
            <a:r>
              <a:rPr lang="he-IL" dirty="0"/>
              <a:t>על פי נותני מכון גרטנר, בחציון הראשון של שנת 2020 נהרגו 5 אנשים בתאונות במעורבות אופניים או קורקינט חשמלי, ומספר הפצועים עמד על 414 בני אדם.</a:t>
            </a:r>
          </a:p>
          <a:p>
            <a:pPr algn="r" rtl="1">
              <a:lnSpc>
                <a:spcPct val="150000"/>
              </a:lnSpc>
            </a:pPr>
            <a:r>
              <a:rPr lang="he-IL" dirty="0"/>
              <a:t> שיעור הילדים מתחת לגיל 16 שנפצעו ואושפצו כתוצאה מתאונה כשרכבו על אופניים או קורקינט חשמלייים היה 16%, לעומת 15% בחציון הראשון של 2019.</a:t>
            </a:r>
          </a:p>
          <a:p>
            <a:pPr algn="r" rtl="1">
              <a:lnSpc>
                <a:spcPct val="150000"/>
              </a:lnSpc>
            </a:pPr>
            <a:r>
              <a:rPr lang="he-IL" dirty="0"/>
              <a:t>השינוי הממוצע בהרוגים בין הממוצע של 2018-2020 לשנת 2021 הינו שינוי של 100%</a:t>
            </a:r>
            <a:r>
              <a:rPr lang="en-US" dirty="0"/>
              <a:t> </a:t>
            </a:r>
            <a:r>
              <a:rPr lang="he-IL" dirty="0"/>
              <a:t>במספר ההרוגים כתוצאה משימוש בקוריקנט חשמלי.</a:t>
            </a:r>
          </a:p>
          <a:p>
            <a:pPr algn="r" rtl="1"/>
            <a:endParaRPr lang="he-IL" b="1" dirty="0"/>
          </a:p>
        </p:txBody>
      </p:sp>
      <p:sp>
        <p:nvSpPr>
          <p:cNvPr id="8" name="Title 1">
            <a:extLst>
              <a:ext uri="{FF2B5EF4-FFF2-40B4-BE49-F238E27FC236}">
                <a16:creationId xmlns:a16="http://schemas.microsoft.com/office/drawing/2014/main" id="{2C0EBB0E-6D4D-F140-7B69-FA1A8A46F29A}"/>
              </a:ext>
            </a:extLst>
          </p:cNvPr>
          <p:cNvSpPr>
            <a:spLocks noGrp="1"/>
          </p:cNvSpPr>
          <p:nvPr>
            <p:ph type="title"/>
          </p:nvPr>
        </p:nvSpPr>
        <p:spPr>
          <a:xfrm>
            <a:off x="749992" y="31221"/>
            <a:ext cx="7038900" cy="914100"/>
          </a:xfrm>
        </p:spPr>
        <p:txBody>
          <a:bodyPr>
            <a:normAutofit/>
          </a:bodyPr>
          <a:lstStyle/>
          <a:p>
            <a:pPr algn="ctr" rtl="1"/>
            <a:r>
              <a:rPr lang="he-IL" sz="3200" dirty="0">
                <a:latin typeface="+mj-lt"/>
                <a:cs typeface="+mj-cs"/>
              </a:rPr>
              <a:t>המספרים </a:t>
            </a:r>
          </a:p>
        </p:txBody>
      </p:sp>
      <p:pic>
        <p:nvPicPr>
          <p:cNvPr id="10" name="Picture 9">
            <a:extLst>
              <a:ext uri="{FF2B5EF4-FFF2-40B4-BE49-F238E27FC236}">
                <a16:creationId xmlns:a16="http://schemas.microsoft.com/office/drawing/2014/main" id="{E3CD4EBC-2E65-A4C2-F03F-A9BDE05ABAA5}"/>
              </a:ext>
            </a:extLst>
          </p:cNvPr>
          <p:cNvPicPr>
            <a:picLocks noChangeAspect="1"/>
          </p:cNvPicPr>
          <p:nvPr/>
        </p:nvPicPr>
        <p:blipFill>
          <a:blip r:embed="rId2"/>
          <a:stretch>
            <a:fillRect/>
          </a:stretch>
        </p:blipFill>
        <p:spPr>
          <a:xfrm>
            <a:off x="266386" y="2799878"/>
            <a:ext cx="1938498" cy="1961038"/>
          </a:xfrm>
          <a:prstGeom prst="rect">
            <a:avLst/>
          </a:prstGeom>
        </p:spPr>
      </p:pic>
    </p:spTree>
    <p:extLst>
      <p:ext uri="{BB962C8B-B14F-4D97-AF65-F5344CB8AC3E}">
        <p14:creationId xmlns:p14="http://schemas.microsoft.com/office/powerpoint/2010/main" val="258231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F1E87F-5B6A-077E-059E-90B028B29DCD}"/>
              </a:ext>
            </a:extLst>
          </p:cNvPr>
          <p:cNvPicPr>
            <a:picLocks noChangeAspect="1"/>
          </p:cNvPicPr>
          <p:nvPr/>
        </p:nvPicPr>
        <p:blipFill>
          <a:blip r:embed="rId2"/>
          <a:stretch>
            <a:fillRect/>
          </a:stretch>
        </p:blipFill>
        <p:spPr>
          <a:xfrm>
            <a:off x="141627" y="151946"/>
            <a:ext cx="3487177" cy="2023387"/>
          </a:xfrm>
          <a:prstGeom prst="rect">
            <a:avLst/>
          </a:prstGeom>
        </p:spPr>
      </p:pic>
      <p:pic>
        <p:nvPicPr>
          <p:cNvPr id="7" name="Picture 6">
            <a:extLst>
              <a:ext uri="{FF2B5EF4-FFF2-40B4-BE49-F238E27FC236}">
                <a16:creationId xmlns:a16="http://schemas.microsoft.com/office/drawing/2014/main" id="{2156D359-3D8C-7FBE-C10A-BEB05083D8E0}"/>
              </a:ext>
            </a:extLst>
          </p:cNvPr>
          <p:cNvPicPr>
            <a:picLocks noChangeAspect="1"/>
          </p:cNvPicPr>
          <p:nvPr/>
        </p:nvPicPr>
        <p:blipFill>
          <a:blip r:embed="rId3"/>
          <a:stretch>
            <a:fillRect/>
          </a:stretch>
        </p:blipFill>
        <p:spPr>
          <a:xfrm>
            <a:off x="5120160" y="151946"/>
            <a:ext cx="3633442" cy="2023387"/>
          </a:xfrm>
          <a:prstGeom prst="rect">
            <a:avLst/>
          </a:prstGeom>
        </p:spPr>
      </p:pic>
      <p:pic>
        <p:nvPicPr>
          <p:cNvPr id="12" name="Picture 11">
            <a:extLst>
              <a:ext uri="{FF2B5EF4-FFF2-40B4-BE49-F238E27FC236}">
                <a16:creationId xmlns:a16="http://schemas.microsoft.com/office/drawing/2014/main" id="{C88D4116-0CD3-1561-A008-7A33D61AE75B}"/>
              </a:ext>
            </a:extLst>
          </p:cNvPr>
          <p:cNvPicPr>
            <a:picLocks noChangeAspect="1"/>
          </p:cNvPicPr>
          <p:nvPr/>
        </p:nvPicPr>
        <p:blipFill>
          <a:blip r:embed="rId4"/>
          <a:stretch>
            <a:fillRect/>
          </a:stretch>
        </p:blipFill>
        <p:spPr>
          <a:xfrm>
            <a:off x="1802338" y="2571750"/>
            <a:ext cx="5367860" cy="2380786"/>
          </a:xfrm>
          <a:prstGeom prst="rect">
            <a:avLst/>
          </a:prstGeom>
        </p:spPr>
      </p:pic>
    </p:spTree>
    <p:extLst>
      <p:ext uri="{BB962C8B-B14F-4D97-AF65-F5344CB8AC3E}">
        <p14:creationId xmlns:p14="http://schemas.microsoft.com/office/powerpoint/2010/main" val="384016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משרד הבריאות משיק מערכת מעקב אחר נפגעי תאונות כלים חשמליים - גלובס">
            <a:extLst>
              <a:ext uri="{FF2B5EF4-FFF2-40B4-BE49-F238E27FC236}">
                <a16:creationId xmlns:a16="http://schemas.microsoft.com/office/drawing/2014/main" id="{B1D7603A-44DB-74DE-885C-5E5DDBDCF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806" y="319368"/>
            <a:ext cx="2514849" cy="4336676"/>
          </a:xfrm>
          <a:prstGeom prst="rect">
            <a:avLst/>
          </a:prstGeom>
          <a:solidFill>
            <a:schemeClr val="bg1"/>
          </a:solidFill>
        </p:spPr>
      </p:pic>
      <p:pic>
        <p:nvPicPr>
          <p:cNvPr id="6" name="Picture 2" descr="בעד אופניים חשמליים ונגד הולכי הרגל: מה משמעות הכרעת העליון - גלובס">
            <a:extLst>
              <a:ext uri="{FF2B5EF4-FFF2-40B4-BE49-F238E27FC236}">
                <a16:creationId xmlns:a16="http://schemas.microsoft.com/office/drawing/2014/main" id="{6D973CE5-A31E-2F49-6F9A-EA1989094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135" y="349041"/>
            <a:ext cx="2691876" cy="4307003"/>
          </a:xfrm>
          <a:prstGeom prst="rect">
            <a:avLst/>
          </a:prstGeom>
          <a:solidFill>
            <a:schemeClr val="bg1"/>
          </a:solidFill>
        </p:spPr>
      </p:pic>
    </p:spTree>
    <p:extLst>
      <p:ext uri="{BB962C8B-B14F-4D97-AF65-F5344CB8AC3E}">
        <p14:creationId xmlns:p14="http://schemas.microsoft.com/office/powerpoint/2010/main" val="36339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p>
            <a:pPr marL="0" lvl="0" indent="0" algn="r" rtl="1">
              <a:spcBef>
                <a:spcPts val="0"/>
              </a:spcBef>
              <a:spcAft>
                <a:spcPts val="0"/>
              </a:spcAft>
              <a:buNone/>
            </a:pPr>
            <a:r>
              <a:rPr lang="en">
                <a:latin typeface="Arial"/>
                <a:ea typeface="Arial"/>
                <a:cs typeface="Arial"/>
                <a:sym typeface="Arial"/>
              </a:rPr>
              <a:t>הפתרון: סימולציית נהיגה במציאות מדומה</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1297500" y="531775"/>
            <a:ext cx="7038900" cy="914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sz="2600">
                <a:latin typeface="Arial"/>
                <a:ea typeface="Arial"/>
                <a:cs typeface="Arial"/>
                <a:sym typeface="Arial"/>
              </a:rPr>
              <a:t>למה סימולציית נהיגה במציאות מדומה?</a:t>
            </a:r>
            <a:endParaRPr sz="2600">
              <a:latin typeface="Arial"/>
              <a:ea typeface="Arial"/>
              <a:cs typeface="Arial"/>
              <a:sym typeface="Arial"/>
            </a:endParaRPr>
          </a:p>
        </p:txBody>
      </p:sp>
      <p:sp>
        <p:nvSpPr>
          <p:cNvPr id="152" name="Google Shape;152;p16"/>
          <p:cNvSpPr txBox="1">
            <a:spLocks noGrp="1"/>
          </p:cNvSpPr>
          <p:nvPr>
            <p:ph type="body" idx="1"/>
          </p:nvPr>
        </p:nvSpPr>
        <p:spPr>
          <a:xfrm>
            <a:off x="993600" y="1567550"/>
            <a:ext cx="7342800" cy="2177700"/>
          </a:xfrm>
          <a:prstGeom prst="rect">
            <a:avLst/>
          </a:prstGeom>
        </p:spPr>
        <p:txBody>
          <a:bodyPr spcFirstLastPara="1" wrap="square" lIns="91425" tIns="91425" rIns="91425" bIns="91425" anchor="t" anchorCtr="0">
            <a:noAutofit/>
          </a:bodyPr>
          <a:lstStyle/>
          <a:p>
            <a:pPr marL="457200" lvl="0" indent="-317500" algn="r" rtl="1">
              <a:spcBef>
                <a:spcPts val="0"/>
              </a:spcBef>
              <a:spcAft>
                <a:spcPts val="0"/>
              </a:spcAft>
              <a:buSzPts val="1400"/>
              <a:buFont typeface="Arial"/>
              <a:buChar char="●"/>
            </a:pPr>
            <a:r>
              <a:rPr lang="en" sz="1400" b="1" dirty="0">
                <a:latin typeface="Arial"/>
                <a:ea typeface="Arial"/>
                <a:cs typeface="Arial"/>
                <a:sym typeface="Arial"/>
              </a:rPr>
              <a:t>למידה דרך עשיה: </a:t>
            </a:r>
            <a:r>
              <a:rPr lang="en" sz="1400" dirty="0">
                <a:latin typeface="Arial"/>
                <a:ea typeface="Arial"/>
                <a:cs typeface="Arial"/>
                <a:sym typeface="Arial"/>
              </a:rPr>
              <a:t>ילדים לומדים הכי טוב דרך עשיה. בעזרת סימולציה נוכל להכין אותם לסכנות הדרך באופן מוחשי שאנחנו מאמינים שהם יזכרו ויפנימו בצורה מיטבית.</a:t>
            </a:r>
            <a:endParaRPr sz="1400" dirty="0">
              <a:latin typeface="Arial"/>
              <a:ea typeface="Arial"/>
              <a:cs typeface="Arial"/>
              <a:sym typeface="Arial"/>
            </a:endParaRPr>
          </a:p>
          <a:p>
            <a:pPr marL="457200" lvl="0" indent="-317500" algn="r" rtl="1">
              <a:spcBef>
                <a:spcPts val="0"/>
              </a:spcBef>
              <a:spcAft>
                <a:spcPts val="0"/>
              </a:spcAft>
              <a:buSzPts val="1400"/>
              <a:buFont typeface="Arial"/>
              <a:buChar char="●"/>
            </a:pPr>
            <a:r>
              <a:rPr lang="en" sz="1400" b="1" dirty="0">
                <a:latin typeface="Arial"/>
                <a:ea typeface="Arial"/>
                <a:cs typeface="Arial"/>
                <a:sym typeface="Arial"/>
              </a:rPr>
              <a:t>אימון המוח לנהיגה בטוחה: </a:t>
            </a:r>
            <a:r>
              <a:rPr lang="en" sz="1400" dirty="0">
                <a:latin typeface="Arial"/>
                <a:ea typeface="Arial"/>
                <a:cs typeface="Arial"/>
                <a:sym typeface="Arial"/>
              </a:rPr>
              <a:t>בעזרת טכנולוגית מציאות מדומה ניתן "לעבוד"</a:t>
            </a:r>
            <a:r>
              <a:rPr lang="he-IL" sz="1400" dirty="0">
                <a:latin typeface="Arial"/>
                <a:ea typeface="Arial"/>
                <a:cs typeface="Arial"/>
                <a:sym typeface="Arial"/>
              </a:rPr>
              <a:t> על </a:t>
            </a:r>
            <a:r>
              <a:rPr lang="en" sz="1400" dirty="0">
                <a:latin typeface="Arial"/>
                <a:ea typeface="Arial"/>
                <a:cs typeface="Arial"/>
                <a:sym typeface="Arial"/>
              </a:rPr>
              <a:t>המוח שהוא נמצא בסיטואציה מסוימת, ובכך ניתן לאמן את הילדים לנהיגה נכונה</a:t>
            </a:r>
            <a:r>
              <a:rPr lang="he-IL" sz="1400" dirty="0">
                <a:latin typeface="Arial"/>
                <a:ea typeface="Arial"/>
                <a:cs typeface="Arial"/>
                <a:sym typeface="Arial"/>
              </a:rPr>
              <a:t>.</a:t>
            </a:r>
            <a:r>
              <a:rPr lang="en" sz="1400" dirty="0">
                <a:latin typeface="Arial"/>
                <a:ea typeface="Arial"/>
                <a:cs typeface="Arial"/>
                <a:sym typeface="Arial"/>
              </a:rPr>
              <a:t> כאשר הם יפגשו באירוע דומה בעתיד, יזכרו את מה שעשו במציאות המדומה.</a:t>
            </a:r>
            <a:endParaRPr sz="1400" dirty="0">
              <a:latin typeface="Arial"/>
              <a:ea typeface="Arial"/>
              <a:cs typeface="Arial"/>
              <a:sym typeface="Arial"/>
            </a:endParaRPr>
          </a:p>
          <a:p>
            <a:pPr marL="457200" lvl="0" indent="-317500" algn="r" rtl="1">
              <a:spcBef>
                <a:spcPts val="0"/>
              </a:spcBef>
              <a:spcAft>
                <a:spcPts val="0"/>
              </a:spcAft>
              <a:buSzPts val="1400"/>
              <a:buFont typeface="Arial"/>
              <a:buChar char="●"/>
            </a:pPr>
            <a:r>
              <a:rPr lang="en" sz="1400" b="1" dirty="0">
                <a:latin typeface="Arial"/>
                <a:ea typeface="Arial"/>
                <a:cs typeface="Arial"/>
                <a:sym typeface="Arial"/>
              </a:rPr>
              <a:t>המחשה של סכנות:</a:t>
            </a:r>
            <a:r>
              <a:rPr lang="en" sz="1400" dirty="0">
                <a:latin typeface="Arial"/>
                <a:ea typeface="Arial"/>
                <a:cs typeface="Arial"/>
                <a:sym typeface="Arial"/>
              </a:rPr>
              <a:t> במציאות מדומה ניתן להמחיש בצורה הממשית ביותר את הסכנות שבכביש וההשלכות שלהם</a:t>
            </a:r>
            <a:r>
              <a:rPr lang="he-IL" sz="1400" dirty="0">
                <a:latin typeface="Arial"/>
                <a:ea typeface="Arial"/>
                <a:cs typeface="Arial"/>
                <a:sym typeface="Arial"/>
              </a:rPr>
              <a:t>.</a:t>
            </a:r>
            <a:r>
              <a:rPr lang="en" sz="1400" dirty="0">
                <a:latin typeface="Arial"/>
                <a:ea typeface="Arial"/>
                <a:cs typeface="Arial"/>
                <a:sym typeface="Arial"/>
              </a:rPr>
              <a:t> </a:t>
            </a:r>
            <a:endParaRPr sz="1400" dirty="0">
              <a:latin typeface="Arial"/>
              <a:ea typeface="Arial"/>
              <a:cs typeface="Arial"/>
              <a:sym typeface="Arial"/>
            </a:endParaRPr>
          </a:p>
          <a:p>
            <a:pPr marL="457200" lvl="0" indent="0" algn="r" rtl="1">
              <a:spcBef>
                <a:spcPts val="1200"/>
              </a:spcBef>
              <a:spcAft>
                <a:spcPts val="1200"/>
              </a:spcAft>
              <a:buNone/>
            </a:pPr>
            <a:r>
              <a:rPr lang="en" sz="1400" dirty="0">
                <a:latin typeface="Arial"/>
                <a:ea typeface="Arial"/>
                <a:cs typeface="Arial"/>
                <a:sym typeface="Arial"/>
              </a:rPr>
              <a:t> </a:t>
            </a:r>
            <a:endParaRPr sz="14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583</Words>
  <Application>Microsoft Office PowerPoint</Application>
  <PresentationFormat>On-screen Show (16:9)</PresentationFormat>
  <Paragraphs>35</Paragraphs>
  <Slides>13</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Montserrat</vt:lpstr>
      <vt:lpstr>Lato</vt:lpstr>
      <vt:lpstr>Focus</vt:lpstr>
      <vt:lpstr> VirtualiumRide </vt:lpstr>
      <vt:lpstr>הבעיה בשנים האחרונות תופעת האופניים והקורקינטים החשמליים תפסה תאוצה והפכה ליותר ויותר פופולרית, בעיקר בקרב בני נוער. זאת מכיוון שהם פתרון תחבורתי קל, נוח, ולא נדרש בהוצאת רישיון.  צעירים נוהגים בכלים חשמליים על הכביש ללא ידע על חוקי הדרך וכללי בטיחות בדרכים ובכך מסכנים את חייהם וחיי אחרים</vt:lpstr>
      <vt:lpstr>PowerPoint Presentation</vt:lpstr>
      <vt:lpstr>PowerPoint Presentation</vt:lpstr>
      <vt:lpstr>המספרים </vt:lpstr>
      <vt:lpstr>PowerPoint Presentation</vt:lpstr>
      <vt:lpstr>PowerPoint Presentation</vt:lpstr>
      <vt:lpstr>הפתרון: סימולציית נהיגה במציאות מדומה</vt:lpstr>
      <vt:lpstr>למה סימולציית נהיגה במציאות מדומה?</vt:lpstr>
      <vt:lpstr>PowerPoint Presentation</vt:lpstr>
      <vt:lpstr>מחסנית טכנולוגית</vt:lpstr>
      <vt:lpstr>אלמנטים עיקריים</vt:lpstr>
      <vt:lpstr>תיאור הFlow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VirtualiumRide</dc:title>
  <dc:creator>Tal Konortov</dc:creator>
  <cp:lastModifiedBy>טל קונורטוב</cp:lastModifiedBy>
  <cp:revision>6</cp:revision>
  <dcterms:modified xsi:type="dcterms:W3CDTF">2022-08-10T08:52:46Z</dcterms:modified>
</cp:coreProperties>
</file>